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9" r:id="rId6"/>
    <p:sldId id="268" r:id="rId7"/>
    <p:sldId id="263" r:id="rId8"/>
    <p:sldId id="271" r:id="rId9"/>
    <p:sldId id="272" r:id="rId10"/>
    <p:sldId id="273" r:id="rId11"/>
    <p:sldId id="264" r:id="rId12"/>
    <p:sldId id="265" r:id="rId13"/>
    <p:sldId id="270" r:id="rId14"/>
    <p:sldId id="266" r:id="rId15"/>
    <p:sldId id="274" r:id="rId16"/>
    <p:sldId id="275" r:id="rId17"/>
    <p:sldId id="276" r:id="rId18"/>
    <p:sldId id="282" r:id="rId19"/>
    <p:sldId id="286" r:id="rId20"/>
    <p:sldId id="277" r:id="rId21"/>
    <p:sldId id="278" r:id="rId22"/>
    <p:sldId id="279" r:id="rId23"/>
    <p:sldId id="280"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260" r:id="rId42"/>
    <p:sldId id="261" r:id="rId43"/>
    <p:sldId id="262"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s-ES"/>
              <a:t>Haga clic para modificar el estilo de título del patrón</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12/10/2021</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‹Nº›</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41D2AC3-6A0B-4169-B1EA-E3AE8B351BDD}"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DD4B9363-8B87-41B7-9F8E-64519CBB8F34}"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AEF5746-5284-4951-9F37-7AE924EDBCB7}"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2398B29-7265-4A65-A2A4-6703C057B7C1}"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s-ES"/>
              <a:t>Haga clic para modificar el estilo de título del patrón</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28FBA082-94DF-4C4B-A041-6624924AB0A8}" type="datetimeFigureOut">
              <a:rPr lang="en-US" dirty="0"/>
              <a:t>12/10/2021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s-ES"/>
              <a:t>Haga clic para modificar el estilo de título del patrón</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B27686C4-3AB5-4E0C-86CA-FB108C350AA9}" type="datetimeFigureOut">
              <a:rPr lang="en-US" dirty="0"/>
              <a:t>12/10/2021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s-ES"/>
              <a:t>Haga clic para modificar el estilo de título del patrón</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12/10/2021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s-ES"/>
              <a:t>Haga clic para modificar el estilo de título del patrón</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12/10/2021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12/10/2021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0F7F47CF-67C9-420C-80A5-E2069FF0C2DF}" type="datetimeFigureOut">
              <a:rPr lang="en-US" dirty="0"/>
              <a:t>12/10/2021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Content Placeholder 3"/>
          <p:cNvSpPr>
            <a:spLocks noGrp="1"/>
          </p:cNvSpPr>
          <p:nvPr>
            <p:ph sz="quarter" idx="13"/>
          </p:nvPr>
        </p:nvSpPr>
        <p:spPr>
          <a:xfrm>
            <a:off x="685802" y="2861733"/>
            <a:ext cx="5088712" cy="2512852"/>
          </a:xfrm>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3" name="Content Placeholder 5"/>
          <p:cNvSpPr>
            <a:spLocks noGrp="1"/>
          </p:cNvSpPr>
          <p:nvPr>
            <p:ph sz="quarter" idx="14"/>
          </p:nvPr>
        </p:nvSpPr>
        <p:spPr>
          <a:xfrm>
            <a:off x="5993969" y="2861733"/>
            <a:ext cx="5088713" cy="2512852"/>
          </a:xfrm>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12/10/2021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12/10/2021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12/10/2021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s-ES"/>
              <a:t>Haga clic para modificar el estilo de título del patrón</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0C3BFE2-83B7-4B0A-B9D3-AB28331082B3}"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2EF78E3-FDA3-4D28-AAA2-0B81F349A39D}" type="datetimeFigureOut">
              <a:rPr lang="en-US" dirty="0"/>
              <a:t>12/10/2021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12/10/2021</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178896-D5CC-44A9-B5F5-0371F5C6F22A}"/>
              </a:ext>
            </a:extLst>
          </p:cNvPr>
          <p:cNvSpPr>
            <a:spLocks noGrp="1"/>
          </p:cNvSpPr>
          <p:nvPr>
            <p:ph type="ctrTitle"/>
          </p:nvPr>
        </p:nvSpPr>
        <p:spPr/>
        <p:txBody>
          <a:bodyPr/>
          <a:lstStyle/>
          <a:p>
            <a:r>
              <a:rPr lang="es-PE" dirty="0"/>
              <a:t>MARKETPLACE UTP</a:t>
            </a:r>
            <a:endParaRPr lang="es-ES" dirty="0"/>
          </a:p>
        </p:txBody>
      </p:sp>
      <p:sp>
        <p:nvSpPr>
          <p:cNvPr id="3" name="Subtítulo 2">
            <a:extLst>
              <a:ext uri="{FF2B5EF4-FFF2-40B4-BE49-F238E27FC236}">
                <a16:creationId xmlns:a16="http://schemas.microsoft.com/office/drawing/2014/main" id="{2569B5A6-10B9-4824-BEF0-E4AE43A5451D}"/>
              </a:ext>
            </a:extLst>
          </p:cNvPr>
          <p:cNvSpPr>
            <a:spLocks noGrp="1"/>
          </p:cNvSpPr>
          <p:nvPr>
            <p:ph type="subTitle" idx="1"/>
          </p:nvPr>
        </p:nvSpPr>
        <p:spPr/>
        <p:txBody>
          <a:bodyPr/>
          <a:lstStyle/>
          <a:p>
            <a:r>
              <a:rPr lang="es-PE" dirty="0"/>
              <a:t>TRABAJO FINAL INTEGRADOR</a:t>
            </a:r>
            <a:endParaRPr lang="es-ES" dirty="0"/>
          </a:p>
        </p:txBody>
      </p:sp>
      <p:pic>
        <p:nvPicPr>
          <p:cNvPr id="4" name="Picture 2" descr="Jobs at UNIVERSIDAD TECNOLOGICA DEL PERU - E-Talent - Ofertas Laborales">
            <a:extLst>
              <a:ext uri="{FF2B5EF4-FFF2-40B4-BE49-F238E27FC236}">
                <a16:creationId xmlns:a16="http://schemas.microsoft.com/office/drawing/2014/main" id="{8868B3A6-C648-4E63-B98D-5D98330DE8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18" t="18267" r="3829" b="18113"/>
          <a:stretch/>
        </p:blipFill>
        <p:spPr bwMode="auto">
          <a:xfrm>
            <a:off x="0" y="0"/>
            <a:ext cx="2337955" cy="883227"/>
          </a:xfrm>
          <a:prstGeom prst="rect">
            <a:avLst/>
          </a:prstGeom>
          <a:noFill/>
          <a:extLst>
            <a:ext uri="{909E8E84-426E-40DD-AFC4-6F175D3DCCD1}">
              <a14:hiddenFill xmlns:a14="http://schemas.microsoft.com/office/drawing/2010/main">
                <a:solidFill>
                  <a:srgbClr val="FFFFFF"/>
                </a:solidFill>
              </a14:hiddenFill>
            </a:ext>
          </a:extLst>
        </p:spPr>
      </p:pic>
      <p:sp>
        <p:nvSpPr>
          <p:cNvPr id="5" name="Subtítulo 2">
            <a:extLst>
              <a:ext uri="{FF2B5EF4-FFF2-40B4-BE49-F238E27FC236}">
                <a16:creationId xmlns:a16="http://schemas.microsoft.com/office/drawing/2014/main" id="{45A6874F-662F-477E-9E18-C13FEC09746D}"/>
              </a:ext>
            </a:extLst>
          </p:cNvPr>
          <p:cNvSpPr txBox="1">
            <a:spLocks/>
          </p:cNvSpPr>
          <p:nvPr/>
        </p:nvSpPr>
        <p:spPr>
          <a:xfrm rot="21420000">
            <a:off x="7514167" y="4364594"/>
            <a:ext cx="3791629" cy="1615778"/>
          </a:xfrm>
          <a:prstGeom prst="rect">
            <a:avLst/>
          </a:prstGeom>
        </p:spPr>
        <p:txBody>
          <a:bodyPr vert="horz" lIns="91440" tIns="45720" rIns="91440" bIns="45720" rtlCol="0" anchor="t">
            <a:noAutofit/>
          </a:bodyPr>
          <a:lstStyle>
            <a:lvl1pPr marL="0" indent="0" algn="r" defTabSz="914400" rtl="0" eaLnBrk="1" latinLnBrk="0" hangingPunct="1">
              <a:lnSpc>
                <a:spcPct val="120000"/>
              </a:lnSpc>
              <a:spcBef>
                <a:spcPts val="1000"/>
              </a:spcBef>
              <a:buClr>
                <a:schemeClr val="accent1"/>
              </a:buClr>
              <a:buSzPct val="160000"/>
              <a:buFont typeface="Arial" panose="020B0604020202020204" pitchFamily="34" charset="0"/>
              <a:buNone/>
              <a:defRPr sz="2800" kern="1200" cap="all" baseline="0">
                <a:solidFill>
                  <a:schemeClr val="bg1">
                    <a:lumMod val="50000"/>
                  </a:schemeClr>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2000" kern="1200" cap="all"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800" kern="1200" cap="all" baseline="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60000"/>
              <a:buFont typeface="Arial" panose="020B0604020202020204" pitchFamily="34" charset="0"/>
              <a:buNone/>
              <a:defRPr sz="1600" kern="1200" cap="all" baseline="0">
                <a:solidFill>
                  <a:schemeClr val="tx1"/>
                </a:solidFill>
                <a:effectLst/>
                <a:latin typeface="+mn-lt"/>
                <a:ea typeface="+mn-ea"/>
                <a:cs typeface="+mn-cs"/>
              </a:defRPr>
            </a:lvl9pPr>
          </a:lstStyle>
          <a:p>
            <a:pPr algn="l">
              <a:lnSpc>
                <a:spcPct val="100000"/>
              </a:lnSpc>
            </a:pPr>
            <a:r>
              <a:rPr lang="es-PE" sz="1600" dirty="0">
                <a:latin typeface="+mj-lt"/>
              </a:rPr>
              <a:t>Integrantes:</a:t>
            </a:r>
          </a:p>
          <a:p>
            <a:pPr algn="l">
              <a:lnSpc>
                <a:spcPct val="100000"/>
              </a:lnSpc>
            </a:pPr>
            <a:r>
              <a:rPr lang="es-PE" sz="1600" dirty="0">
                <a:effectLst/>
                <a:latin typeface="+mj-lt"/>
                <a:ea typeface="Calibri" panose="020F0502020204030204" pitchFamily="34" charset="0"/>
              </a:rPr>
              <a:t>- David Rubén Poblette Linares</a:t>
            </a:r>
          </a:p>
          <a:p>
            <a:pPr algn="l">
              <a:lnSpc>
                <a:spcPct val="100000"/>
              </a:lnSpc>
            </a:pPr>
            <a:r>
              <a:rPr lang="es-PE" sz="1600" dirty="0">
                <a:latin typeface="+mj-lt"/>
                <a:ea typeface="Calibri" panose="020F0502020204030204" pitchFamily="34" charset="0"/>
              </a:rPr>
              <a:t>- </a:t>
            </a:r>
            <a:r>
              <a:rPr lang="es-PE" sz="1600" dirty="0">
                <a:effectLst/>
                <a:latin typeface="+mj-lt"/>
                <a:ea typeface="Calibri" panose="020F0502020204030204" pitchFamily="34" charset="0"/>
              </a:rPr>
              <a:t>Ediczon Clooney Mayta Mamani</a:t>
            </a:r>
          </a:p>
          <a:p>
            <a:pPr algn="l">
              <a:lnSpc>
                <a:spcPct val="100000"/>
              </a:lnSpc>
            </a:pPr>
            <a:r>
              <a:rPr lang="es-PE" sz="1600" dirty="0">
                <a:latin typeface="+mj-lt"/>
                <a:ea typeface="Calibri" panose="020F0502020204030204" pitchFamily="34" charset="0"/>
              </a:rPr>
              <a:t>- </a:t>
            </a:r>
            <a:r>
              <a:rPr lang="es-PE" sz="1600" dirty="0">
                <a:effectLst/>
                <a:latin typeface="+mj-lt"/>
                <a:ea typeface="Calibri" panose="020F0502020204030204" pitchFamily="34" charset="0"/>
              </a:rPr>
              <a:t>James Alexander Diaz Salas</a:t>
            </a:r>
            <a:endParaRPr lang="es-ES" sz="1600" dirty="0">
              <a:latin typeface="+mj-lt"/>
            </a:endParaRPr>
          </a:p>
          <a:p>
            <a:endParaRPr lang="es-PE" sz="1800" dirty="0"/>
          </a:p>
        </p:txBody>
      </p:sp>
    </p:spTree>
    <p:extLst>
      <p:ext uri="{BB962C8B-B14F-4D97-AF65-F5344CB8AC3E}">
        <p14:creationId xmlns:p14="http://schemas.microsoft.com/office/powerpoint/2010/main" val="1442865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9EFC9D3-E736-4ACF-B825-ADE113BC5ACD}"/>
              </a:ext>
            </a:extLst>
          </p:cNvPr>
          <p:cNvSpPr>
            <a:spLocks noGrp="1"/>
          </p:cNvSpPr>
          <p:nvPr>
            <p:ph sz="quarter" idx="13"/>
          </p:nvPr>
        </p:nvSpPr>
        <p:spPr>
          <a:xfrm>
            <a:off x="685801" y="393986"/>
            <a:ext cx="3768754" cy="688193"/>
          </a:xfrm>
        </p:spPr>
        <p:txBody>
          <a:bodyPr/>
          <a:lstStyle/>
          <a:p>
            <a:pPr marL="0" indent="0">
              <a:buNone/>
            </a:pPr>
            <a:r>
              <a:rPr lang="es-PE" dirty="0"/>
              <a:t>3. aplicación de escritorio:</a:t>
            </a:r>
            <a:endParaRPr lang="es-ES" dirty="0"/>
          </a:p>
        </p:txBody>
      </p:sp>
      <p:pic>
        <p:nvPicPr>
          <p:cNvPr id="4" name="Imagen 3">
            <a:extLst>
              <a:ext uri="{FF2B5EF4-FFF2-40B4-BE49-F238E27FC236}">
                <a16:creationId xmlns:a16="http://schemas.microsoft.com/office/drawing/2014/main" id="{D911778C-F3FB-40E9-A66E-FA59AD4F2135}"/>
              </a:ext>
            </a:extLst>
          </p:cNvPr>
          <p:cNvPicPr>
            <a:picLocks noChangeAspect="1"/>
          </p:cNvPicPr>
          <p:nvPr/>
        </p:nvPicPr>
        <p:blipFill>
          <a:blip r:embed="rId2"/>
          <a:stretch>
            <a:fillRect/>
          </a:stretch>
        </p:blipFill>
        <p:spPr>
          <a:xfrm>
            <a:off x="1044337" y="1664886"/>
            <a:ext cx="2423191" cy="3022084"/>
          </a:xfrm>
          <a:prstGeom prst="rect">
            <a:avLst/>
          </a:prstGeom>
        </p:spPr>
      </p:pic>
      <p:pic>
        <p:nvPicPr>
          <p:cNvPr id="5" name="Imagen 4">
            <a:extLst>
              <a:ext uri="{FF2B5EF4-FFF2-40B4-BE49-F238E27FC236}">
                <a16:creationId xmlns:a16="http://schemas.microsoft.com/office/drawing/2014/main" id="{50562BFC-4B20-4AF3-B083-D2C18A2D07A3}"/>
              </a:ext>
            </a:extLst>
          </p:cNvPr>
          <p:cNvPicPr>
            <a:picLocks noChangeAspect="1"/>
          </p:cNvPicPr>
          <p:nvPr/>
        </p:nvPicPr>
        <p:blipFill>
          <a:blip r:embed="rId3"/>
          <a:stretch>
            <a:fillRect/>
          </a:stretch>
        </p:blipFill>
        <p:spPr>
          <a:xfrm>
            <a:off x="3529416" y="1660226"/>
            <a:ext cx="3629268" cy="3026744"/>
          </a:xfrm>
          <a:prstGeom prst="rect">
            <a:avLst/>
          </a:prstGeom>
        </p:spPr>
      </p:pic>
      <p:pic>
        <p:nvPicPr>
          <p:cNvPr id="6" name="Imagen 5">
            <a:extLst>
              <a:ext uri="{FF2B5EF4-FFF2-40B4-BE49-F238E27FC236}">
                <a16:creationId xmlns:a16="http://schemas.microsoft.com/office/drawing/2014/main" id="{97FC6BE8-2BD2-4840-8509-F9E73BF52E1A}"/>
              </a:ext>
            </a:extLst>
          </p:cNvPr>
          <p:cNvPicPr>
            <a:picLocks noChangeAspect="1"/>
          </p:cNvPicPr>
          <p:nvPr/>
        </p:nvPicPr>
        <p:blipFill>
          <a:blip r:embed="rId4"/>
          <a:stretch>
            <a:fillRect/>
          </a:stretch>
        </p:blipFill>
        <p:spPr>
          <a:xfrm>
            <a:off x="7315198" y="1660226"/>
            <a:ext cx="3926009" cy="3026744"/>
          </a:xfrm>
          <a:prstGeom prst="rect">
            <a:avLst/>
          </a:prstGeom>
        </p:spPr>
      </p:pic>
    </p:spTree>
    <p:extLst>
      <p:ext uri="{BB962C8B-B14F-4D97-AF65-F5344CB8AC3E}">
        <p14:creationId xmlns:p14="http://schemas.microsoft.com/office/powerpoint/2010/main" val="1210603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13E7F7-EAF6-4DCF-8E51-D7F72DBCA483}"/>
              </a:ext>
            </a:extLst>
          </p:cNvPr>
          <p:cNvSpPr>
            <a:spLocks noGrp="1"/>
          </p:cNvSpPr>
          <p:nvPr>
            <p:ph type="title"/>
          </p:nvPr>
        </p:nvSpPr>
        <p:spPr/>
        <p:txBody>
          <a:bodyPr/>
          <a:lstStyle/>
          <a:p>
            <a:r>
              <a:rPr lang="es-PE" dirty="0"/>
              <a:t>REQUISITOS FUNCIONALES</a:t>
            </a:r>
            <a:endParaRPr lang="es-ES" dirty="0"/>
          </a:p>
        </p:txBody>
      </p:sp>
      <p:sp>
        <p:nvSpPr>
          <p:cNvPr id="3" name="Marcador de contenido 2">
            <a:extLst>
              <a:ext uri="{FF2B5EF4-FFF2-40B4-BE49-F238E27FC236}">
                <a16:creationId xmlns:a16="http://schemas.microsoft.com/office/drawing/2014/main" id="{88566CBF-099F-4770-BF89-E43ADE105FAF}"/>
              </a:ext>
            </a:extLst>
          </p:cNvPr>
          <p:cNvSpPr>
            <a:spLocks noGrp="1"/>
          </p:cNvSpPr>
          <p:nvPr>
            <p:ph sz="quarter" idx="13"/>
          </p:nvPr>
        </p:nvSpPr>
        <p:spPr>
          <a:xfrm>
            <a:off x="375409" y="1713327"/>
            <a:ext cx="6201561" cy="3797455"/>
          </a:xfrm>
        </p:spPr>
        <p:txBody>
          <a:bodyPr>
            <a:noAutofit/>
          </a:bodyPr>
          <a:lstStyle/>
          <a:p>
            <a:r>
              <a:rPr lang="es-PE" dirty="0"/>
              <a:t>RF001: REGISTRO DE VENDEDORES.</a:t>
            </a:r>
          </a:p>
          <a:p>
            <a:r>
              <a:rPr lang="es-PE" dirty="0"/>
              <a:t>RF002: </a:t>
            </a:r>
            <a:r>
              <a:rPr lang="es-PE" dirty="0">
                <a:effectLst/>
                <a:ea typeface="Calibri" panose="020F0502020204030204" pitchFamily="34" charset="0"/>
              </a:rPr>
              <a:t>Administración del Catálogo de Producto.</a:t>
            </a:r>
          </a:p>
          <a:p>
            <a:r>
              <a:rPr lang="es-PE" dirty="0"/>
              <a:t>RF003: </a:t>
            </a:r>
            <a:r>
              <a:rPr lang="es-PE" dirty="0">
                <a:effectLst/>
                <a:ea typeface="Calibri" panose="020F0502020204030204" pitchFamily="34" charset="0"/>
              </a:rPr>
              <a:t>Administración de los Pedidos.</a:t>
            </a:r>
          </a:p>
          <a:p>
            <a:r>
              <a:rPr lang="es-PE" dirty="0"/>
              <a:t>RF004:</a:t>
            </a:r>
            <a:r>
              <a:rPr lang="es-PE" dirty="0">
                <a:effectLst/>
                <a:ea typeface="Calibri" panose="020F0502020204030204" pitchFamily="34" charset="0"/>
              </a:rPr>
              <a:t> Administración de la atención de los pedidos.</a:t>
            </a:r>
            <a:endParaRPr lang="es-PE" dirty="0"/>
          </a:p>
          <a:p>
            <a:r>
              <a:rPr lang="es-PE" dirty="0"/>
              <a:t>RF005:</a:t>
            </a:r>
            <a:r>
              <a:rPr lang="es-PE" dirty="0">
                <a:effectLst/>
                <a:ea typeface="Calibri" panose="020F0502020204030204" pitchFamily="34" charset="0"/>
              </a:rPr>
              <a:t> Reportes de los pedidos.</a:t>
            </a:r>
            <a:endParaRPr lang="es-PE" dirty="0"/>
          </a:p>
          <a:p>
            <a:r>
              <a:rPr lang="es-PE" dirty="0"/>
              <a:t>RF006:</a:t>
            </a:r>
            <a:r>
              <a:rPr lang="es-PE" dirty="0">
                <a:effectLst/>
                <a:ea typeface="Calibri" panose="020F0502020204030204" pitchFamily="34" charset="0"/>
              </a:rPr>
              <a:t> Registro de Cliente.</a:t>
            </a:r>
            <a:endParaRPr lang="es-PE" dirty="0"/>
          </a:p>
          <a:p>
            <a:r>
              <a:rPr lang="es-PE" dirty="0"/>
              <a:t>RF007:</a:t>
            </a:r>
            <a:r>
              <a:rPr lang="es-PE" dirty="0">
                <a:effectLst/>
                <a:ea typeface="Calibri" panose="020F0502020204030204" pitchFamily="34" charset="0"/>
              </a:rPr>
              <a:t> Registro de pedido.</a:t>
            </a:r>
          </a:p>
        </p:txBody>
      </p:sp>
      <p:sp>
        <p:nvSpPr>
          <p:cNvPr id="4" name="Marcador de contenido 2">
            <a:extLst>
              <a:ext uri="{FF2B5EF4-FFF2-40B4-BE49-F238E27FC236}">
                <a16:creationId xmlns:a16="http://schemas.microsoft.com/office/drawing/2014/main" id="{24BD3823-D864-45C8-9BFE-0C1560CF65F2}"/>
              </a:ext>
            </a:extLst>
          </p:cNvPr>
          <p:cNvSpPr txBox="1">
            <a:spLocks/>
          </p:cNvSpPr>
          <p:nvPr/>
        </p:nvSpPr>
        <p:spPr>
          <a:xfrm>
            <a:off x="6727272" y="1713326"/>
            <a:ext cx="4665803" cy="3797455"/>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s-PE" dirty="0"/>
              <a:t>RF008:</a:t>
            </a:r>
            <a:r>
              <a:rPr lang="es-PE" dirty="0">
                <a:effectLst/>
                <a:ea typeface="Calibri" panose="020F0502020204030204" pitchFamily="34" charset="0"/>
              </a:rPr>
              <a:t> Calificación del sistema.</a:t>
            </a:r>
            <a:endParaRPr lang="es-PE" dirty="0"/>
          </a:p>
          <a:p>
            <a:r>
              <a:rPr lang="es-PE" dirty="0"/>
              <a:t>RF009: </a:t>
            </a:r>
            <a:r>
              <a:rPr lang="es-PE" dirty="0">
                <a:effectLst/>
                <a:ea typeface="Calibri" panose="020F0502020204030204" pitchFamily="34" charset="0"/>
              </a:rPr>
              <a:t>Autentificación de usuario.</a:t>
            </a:r>
          </a:p>
          <a:p>
            <a:r>
              <a:rPr lang="es-PE" dirty="0"/>
              <a:t>RF010: </a:t>
            </a:r>
            <a:r>
              <a:rPr lang="es-PE" dirty="0">
                <a:effectLst/>
                <a:ea typeface="Calibri" panose="020F0502020204030204" pitchFamily="34" charset="0"/>
              </a:rPr>
              <a:t>Historial de Ventas y Compras.</a:t>
            </a:r>
          </a:p>
          <a:p>
            <a:r>
              <a:rPr lang="es-PE" dirty="0"/>
              <a:t>RF011: </a:t>
            </a:r>
            <a:r>
              <a:rPr lang="es-PE" dirty="0">
                <a:effectLst/>
                <a:ea typeface="Calibri" panose="020F0502020204030204" pitchFamily="34" charset="0"/>
              </a:rPr>
              <a:t>Uso de Google </a:t>
            </a:r>
            <a:r>
              <a:rPr lang="es-PE" dirty="0" err="1">
                <a:effectLst/>
                <a:ea typeface="Calibri" panose="020F0502020204030204" pitchFamily="34" charset="0"/>
              </a:rPr>
              <a:t>Maps</a:t>
            </a:r>
            <a:r>
              <a:rPr lang="es-PE" dirty="0">
                <a:effectLst/>
                <a:ea typeface="Calibri" panose="020F0502020204030204" pitchFamily="34" charset="0"/>
              </a:rPr>
              <a:t>.</a:t>
            </a:r>
          </a:p>
          <a:p>
            <a:r>
              <a:rPr lang="es-PE" dirty="0"/>
              <a:t>RF012:</a:t>
            </a:r>
            <a:r>
              <a:rPr lang="es-PE" dirty="0">
                <a:ea typeface="Calibri" panose="020F0502020204030204" pitchFamily="34" charset="0"/>
              </a:rPr>
              <a:t> </a:t>
            </a:r>
            <a:r>
              <a:rPr lang="es-PE" dirty="0">
                <a:effectLst/>
                <a:ea typeface="Calibri" panose="020F0502020204030204" pitchFamily="34" charset="0"/>
              </a:rPr>
              <a:t>Envío de correos electrónicos.</a:t>
            </a:r>
          </a:p>
          <a:p>
            <a:r>
              <a:rPr lang="es-PE" dirty="0"/>
              <a:t>RF013:</a:t>
            </a:r>
            <a:r>
              <a:rPr lang="es-PE" dirty="0">
                <a:ea typeface="Calibri" panose="020F0502020204030204" pitchFamily="34" charset="0"/>
              </a:rPr>
              <a:t> </a:t>
            </a:r>
            <a:r>
              <a:rPr lang="es-PE" dirty="0">
                <a:effectLst/>
                <a:ea typeface="Calibri" panose="020F0502020204030204" pitchFamily="34" charset="0"/>
              </a:rPr>
              <a:t>Búsqueda de productos.</a:t>
            </a:r>
          </a:p>
          <a:p>
            <a:r>
              <a:rPr lang="es-PE" dirty="0"/>
              <a:t>RF014:</a:t>
            </a:r>
            <a:r>
              <a:rPr lang="es-PE" dirty="0">
                <a:ea typeface="Calibri" panose="020F0502020204030204" pitchFamily="34" charset="0"/>
              </a:rPr>
              <a:t> </a:t>
            </a:r>
            <a:r>
              <a:rPr lang="es-PE" dirty="0">
                <a:effectLst/>
                <a:ea typeface="Calibri" panose="020F0502020204030204" pitchFamily="34" charset="0"/>
              </a:rPr>
              <a:t>Carrito de compras.</a:t>
            </a:r>
            <a:endParaRPr lang="es-ES" dirty="0"/>
          </a:p>
        </p:txBody>
      </p:sp>
    </p:spTree>
    <p:extLst>
      <p:ext uri="{BB962C8B-B14F-4D97-AF65-F5344CB8AC3E}">
        <p14:creationId xmlns:p14="http://schemas.microsoft.com/office/powerpoint/2010/main" val="4236840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AF1327-F0C9-4261-A0A9-B6A627901AA8}"/>
              </a:ext>
            </a:extLst>
          </p:cNvPr>
          <p:cNvSpPr>
            <a:spLocks noGrp="1"/>
          </p:cNvSpPr>
          <p:nvPr>
            <p:ph type="title"/>
          </p:nvPr>
        </p:nvSpPr>
        <p:spPr/>
        <p:txBody>
          <a:bodyPr/>
          <a:lstStyle/>
          <a:p>
            <a:r>
              <a:rPr lang="es-PE" dirty="0"/>
              <a:t>REQUISITOS NO FUNCIONALES</a:t>
            </a:r>
            <a:endParaRPr lang="es-ES" dirty="0"/>
          </a:p>
        </p:txBody>
      </p:sp>
      <p:sp>
        <p:nvSpPr>
          <p:cNvPr id="3" name="Marcador de contenido 2">
            <a:extLst>
              <a:ext uri="{FF2B5EF4-FFF2-40B4-BE49-F238E27FC236}">
                <a16:creationId xmlns:a16="http://schemas.microsoft.com/office/drawing/2014/main" id="{DFE8450F-381C-40E4-827A-CA1F15CE57B8}"/>
              </a:ext>
            </a:extLst>
          </p:cNvPr>
          <p:cNvSpPr>
            <a:spLocks noGrp="1"/>
          </p:cNvSpPr>
          <p:nvPr>
            <p:ph sz="quarter" idx="13"/>
          </p:nvPr>
        </p:nvSpPr>
        <p:spPr>
          <a:xfrm>
            <a:off x="687976" y="1954635"/>
            <a:ext cx="10394707" cy="3789065"/>
          </a:xfrm>
        </p:spPr>
        <p:txBody>
          <a:bodyPr>
            <a:normAutofit/>
          </a:bodyPr>
          <a:lstStyle/>
          <a:p>
            <a:r>
              <a:rPr lang="es-PE" dirty="0"/>
              <a:t>Rnf001: </a:t>
            </a:r>
            <a:r>
              <a:rPr lang="es-PE" dirty="0">
                <a:effectLst/>
                <a:ea typeface="Calibri" panose="020F0502020204030204" pitchFamily="34" charset="0"/>
              </a:rPr>
              <a:t>Portabilidad</a:t>
            </a:r>
            <a:endParaRPr lang="es-PE" dirty="0"/>
          </a:p>
          <a:p>
            <a:r>
              <a:rPr lang="es-PE" dirty="0"/>
              <a:t>Rnf001: </a:t>
            </a:r>
            <a:r>
              <a:rPr lang="es-PE" dirty="0">
                <a:effectLst/>
                <a:ea typeface="Calibri" panose="020F0502020204030204" pitchFamily="34" charset="0"/>
              </a:rPr>
              <a:t>Usabilidad</a:t>
            </a:r>
            <a:endParaRPr lang="es-PE" dirty="0"/>
          </a:p>
          <a:p>
            <a:r>
              <a:rPr lang="es-PE" dirty="0"/>
              <a:t>Rnf001: </a:t>
            </a:r>
            <a:r>
              <a:rPr lang="es-PE" dirty="0">
                <a:effectLst/>
                <a:ea typeface="Calibri" panose="020F0502020204030204" pitchFamily="34" charset="0"/>
              </a:rPr>
              <a:t>Disponibilidad</a:t>
            </a:r>
            <a:endParaRPr lang="es-PE" dirty="0"/>
          </a:p>
          <a:p>
            <a:r>
              <a:rPr lang="es-PE" dirty="0"/>
              <a:t>Rnf001: </a:t>
            </a:r>
            <a:r>
              <a:rPr lang="es-PE" dirty="0">
                <a:effectLst/>
                <a:ea typeface="Calibri" panose="020F0502020204030204" pitchFamily="34" charset="0"/>
              </a:rPr>
              <a:t>Soporte</a:t>
            </a:r>
            <a:endParaRPr lang="es-ES" dirty="0"/>
          </a:p>
          <a:p>
            <a:r>
              <a:rPr lang="es-PE" dirty="0"/>
              <a:t>Rnf001: </a:t>
            </a:r>
            <a:r>
              <a:rPr lang="es-PE" dirty="0">
                <a:effectLst/>
                <a:ea typeface="Calibri" panose="020F0502020204030204" pitchFamily="34" charset="0"/>
              </a:rPr>
              <a:t>Seguridad </a:t>
            </a:r>
          </a:p>
          <a:p>
            <a:r>
              <a:rPr lang="es-PE" dirty="0"/>
              <a:t>Rnf001: </a:t>
            </a:r>
            <a:r>
              <a:rPr lang="es-PE" dirty="0">
                <a:effectLst/>
                <a:ea typeface="Calibri" panose="020F0502020204030204" pitchFamily="34" charset="0"/>
              </a:rPr>
              <a:t>Rendimiento</a:t>
            </a:r>
          </a:p>
          <a:p>
            <a:r>
              <a:rPr lang="es-PE" dirty="0"/>
              <a:t>Rnf001 :  </a:t>
            </a:r>
            <a:r>
              <a:rPr lang="es-PE" dirty="0">
                <a:effectLst/>
                <a:ea typeface="Calibri" panose="020F0502020204030204" pitchFamily="34" charset="0"/>
              </a:rPr>
              <a:t>Confiabilidad </a:t>
            </a:r>
          </a:p>
          <a:p>
            <a:endParaRPr lang="es-PE" dirty="0"/>
          </a:p>
          <a:p>
            <a:endParaRPr lang="es-ES" dirty="0"/>
          </a:p>
        </p:txBody>
      </p:sp>
    </p:spTree>
    <p:extLst>
      <p:ext uri="{BB962C8B-B14F-4D97-AF65-F5344CB8AC3E}">
        <p14:creationId xmlns:p14="http://schemas.microsoft.com/office/powerpoint/2010/main" val="285117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5FF6A2-BDC3-4FE1-BB91-2D906FAB96EF}"/>
              </a:ext>
            </a:extLst>
          </p:cNvPr>
          <p:cNvSpPr>
            <a:spLocks noGrp="1"/>
          </p:cNvSpPr>
          <p:nvPr>
            <p:ph type="title"/>
          </p:nvPr>
        </p:nvSpPr>
        <p:spPr/>
        <p:txBody>
          <a:bodyPr/>
          <a:lstStyle/>
          <a:p>
            <a:r>
              <a:rPr lang="es-PE" dirty="0"/>
              <a:t>CASO DE USO</a:t>
            </a:r>
            <a:endParaRPr lang="es-ES" dirty="0"/>
          </a:p>
        </p:txBody>
      </p:sp>
      <p:pic>
        <p:nvPicPr>
          <p:cNvPr id="4" name="Marcador de contenido 3">
            <a:extLst>
              <a:ext uri="{FF2B5EF4-FFF2-40B4-BE49-F238E27FC236}">
                <a16:creationId xmlns:a16="http://schemas.microsoft.com/office/drawing/2014/main" id="{AE9427A2-FD7F-44B8-905F-7F75388D3148}"/>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2578953" y="1717100"/>
            <a:ext cx="7034094" cy="3744133"/>
          </a:xfrm>
          <a:prstGeom prst="rect">
            <a:avLst/>
          </a:prstGeom>
          <a:noFill/>
          <a:ln w="12700">
            <a:solidFill>
              <a:schemeClr val="tx1"/>
            </a:solidFill>
          </a:ln>
        </p:spPr>
      </p:pic>
    </p:spTree>
    <p:extLst>
      <p:ext uri="{BB962C8B-B14F-4D97-AF65-F5344CB8AC3E}">
        <p14:creationId xmlns:p14="http://schemas.microsoft.com/office/powerpoint/2010/main" val="3690962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Registro de usuario:</a:t>
            </a:r>
            <a:endParaRPr lang="es-ES" dirty="0"/>
          </a:p>
        </p:txBody>
      </p:sp>
      <p:pic>
        <p:nvPicPr>
          <p:cNvPr id="4" name="Imagen 3">
            <a:extLst>
              <a:ext uri="{FF2B5EF4-FFF2-40B4-BE49-F238E27FC236}">
                <a16:creationId xmlns:a16="http://schemas.microsoft.com/office/drawing/2014/main" id="{BD588229-3532-4630-9EB3-93DA9B024EED}"/>
              </a:ext>
            </a:extLst>
          </p:cNvPr>
          <p:cNvPicPr>
            <a:picLocks noChangeAspect="1"/>
          </p:cNvPicPr>
          <p:nvPr/>
        </p:nvPicPr>
        <p:blipFill>
          <a:blip r:embed="rId2"/>
          <a:stretch>
            <a:fillRect/>
          </a:stretch>
        </p:blipFill>
        <p:spPr>
          <a:xfrm>
            <a:off x="1133307" y="1048624"/>
            <a:ext cx="9925385" cy="4068661"/>
          </a:xfrm>
          <a:prstGeom prst="rect">
            <a:avLst/>
          </a:prstGeom>
        </p:spPr>
      </p:pic>
    </p:spTree>
    <p:extLst>
      <p:ext uri="{BB962C8B-B14F-4D97-AF65-F5344CB8AC3E}">
        <p14:creationId xmlns:p14="http://schemas.microsoft.com/office/powerpoint/2010/main" val="3072570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Registrar producto:</a:t>
            </a:r>
            <a:endParaRPr lang="es-ES" dirty="0"/>
          </a:p>
        </p:txBody>
      </p:sp>
      <p:pic>
        <p:nvPicPr>
          <p:cNvPr id="6" name="Imagen 5">
            <a:extLst>
              <a:ext uri="{FF2B5EF4-FFF2-40B4-BE49-F238E27FC236}">
                <a16:creationId xmlns:a16="http://schemas.microsoft.com/office/drawing/2014/main" id="{B7F1A3A3-44C2-4EB8-B41B-74B925418A72}"/>
              </a:ext>
            </a:extLst>
          </p:cNvPr>
          <p:cNvPicPr>
            <a:picLocks noChangeAspect="1"/>
          </p:cNvPicPr>
          <p:nvPr/>
        </p:nvPicPr>
        <p:blipFill>
          <a:blip r:embed="rId2"/>
          <a:stretch>
            <a:fillRect/>
          </a:stretch>
        </p:blipFill>
        <p:spPr>
          <a:xfrm>
            <a:off x="831256" y="1157678"/>
            <a:ext cx="10529487" cy="4068661"/>
          </a:xfrm>
          <a:prstGeom prst="rect">
            <a:avLst/>
          </a:prstGeom>
        </p:spPr>
      </p:pic>
    </p:spTree>
    <p:extLst>
      <p:ext uri="{BB962C8B-B14F-4D97-AF65-F5344CB8AC3E}">
        <p14:creationId xmlns:p14="http://schemas.microsoft.com/office/powerpoint/2010/main" val="1217624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ELIMINAR PRODUCTO:</a:t>
            </a:r>
            <a:endParaRPr lang="es-ES" dirty="0"/>
          </a:p>
        </p:txBody>
      </p:sp>
      <p:pic>
        <p:nvPicPr>
          <p:cNvPr id="5" name="Imagen 4">
            <a:extLst>
              <a:ext uri="{FF2B5EF4-FFF2-40B4-BE49-F238E27FC236}">
                <a16:creationId xmlns:a16="http://schemas.microsoft.com/office/drawing/2014/main" id="{79B64C98-368C-433E-81BB-0CBBBDEF81FE}"/>
              </a:ext>
            </a:extLst>
          </p:cNvPr>
          <p:cNvPicPr>
            <a:picLocks noChangeAspect="1"/>
          </p:cNvPicPr>
          <p:nvPr/>
        </p:nvPicPr>
        <p:blipFill>
          <a:blip r:embed="rId2"/>
          <a:stretch>
            <a:fillRect/>
          </a:stretch>
        </p:blipFill>
        <p:spPr>
          <a:xfrm>
            <a:off x="1055065" y="864065"/>
            <a:ext cx="10081869" cy="4521666"/>
          </a:xfrm>
          <a:prstGeom prst="rect">
            <a:avLst/>
          </a:prstGeom>
        </p:spPr>
      </p:pic>
    </p:spTree>
    <p:extLst>
      <p:ext uri="{BB962C8B-B14F-4D97-AF65-F5344CB8AC3E}">
        <p14:creationId xmlns:p14="http://schemas.microsoft.com/office/powerpoint/2010/main" val="1928882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VALIDAR USUARIO:</a:t>
            </a:r>
            <a:endParaRPr lang="es-ES" dirty="0"/>
          </a:p>
        </p:txBody>
      </p:sp>
      <p:pic>
        <p:nvPicPr>
          <p:cNvPr id="5" name="Imagen 4">
            <a:extLst>
              <a:ext uri="{FF2B5EF4-FFF2-40B4-BE49-F238E27FC236}">
                <a16:creationId xmlns:a16="http://schemas.microsoft.com/office/drawing/2014/main" id="{13444E62-EAAA-42CC-94FF-85B771106E82}"/>
              </a:ext>
            </a:extLst>
          </p:cNvPr>
          <p:cNvPicPr>
            <a:picLocks noChangeAspect="1"/>
          </p:cNvPicPr>
          <p:nvPr/>
        </p:nvPicPr>
        <p:blipFill>
          <a:blip r:embed="rId2"/>
          <a:stretch>
            <a:fillRect/>
          </a:stretch>
        </p:blipFill>
        <p:spPr>
          <a:xfrm>
            <a:off x="1276672" y="1057273"/>
            <a:ext cx="9638655" cy="4407894"/>
          </a:xfrm>
          <a:prstGeom prst="rect">
            <a:avLst/>
          </a:prstGeom>
        </p:spPr>
      </p:pic>
    </p:spTree>
    <p:extLst>
      <p:ext uri="{BB962C8B-B14F-4D97-AF65-F5344CB8AC3E}">
        <p14:creationId xmlns:p14="http://schemas.microsoft.com/office/powerpoint/2010/main" val="2948286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normAutofit/>
          </a:bodyPr>
          <a:lstStyle/>
          <a:p>
            <a:r>
              <a:rPr lang="es-PE" dirty="0"/>
              <a:t>ADQUIRIR PUBLICIDAD:</a:t>
            </a:r>
            <a:endParaRPr lang="es-ES" dirty="0"/>
          </a:p>
        </p:txBody>
      </p:sp>
      <p:pic>
        <p:nvPicPr>
          <p:cNvPr id="4" name="Imagen 3">
            <a:extLst>
              <a:ext uri="{FF2B5EF4-FFF2-40B4-BE49-F238E27FC236}">
                <a16:creationId xmlns:a16="http://schemas.microsoft.com/office/drawing/2014/main" id="{7CEF7B65-E9C7-400E-98C1-E9B8F1B4F1E7}"/>
              </a:ext>
            </a:extLst>
          </p:cNvPr>
          <p:cNvPicPr>
            <a:picLocks noChangeAspect="1"/>
          </p:cNvPicPr>
          <p:nvPr/>
        </p:nvPicPr>
        <p:blipFill>
          <a:blip r:embed="rId2"/>
          <a:stretch>
            <a:fillRect/>
          </a:stretch>
        </p:blipFill>
        <p:spPr>
          <a:xfrm>
            <a:off x="2035728" y="1303194"/>
            <a:ext cx="8120543" cy="3984141"/>
          </a:xfrm>
          <a:prstGeom prst="rect">
            <a:avLst/>
          </a:prstGeom>
        </p:spPr>
      </p:pic>
    </p:spTree>
    <p:extLst>
      <p:ext uri="{BB962C8B-B14F-4D97-AF65-F5344CB8AC3E}">
        <p14:creationId xmlns:p14="http://schemas.microsoft.com/office/powerpoint/2010/main" val="244834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6629C853-20C0-4D03-8148-72EA3D81F92D}"/>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2574744" y="344007"/>
            <a:ext cx="6366929" cy="4882334"/>
          </a:xfrm>
          <a:prstGeom prst="rect">
            <a:avLst/>
          </a:prstGeom>
          <a:noFill/>
          <a:ln w="12700">
            <a:solidFill>
              <a:schemeClr val="tx1"/>
            </a:solidFill>
          </a:ln>
        </p:spPr>
      </p:pic>
    </p:spTree>
    <p:extLst>
      <p:ext uri="{BB962C8B-B14F-4D97-AF65-F5344CB8AC3E}">
        <p14:creationId xmlns:p14="http://schemas.microsoft.com/office/powerpoint/2010/main" val="1368057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AE3FA-2047-44BD-B10D-F3762712AAD6}"/>
              </a:ext>
            </a:extLst>
          </p:cNvPr>
          <p:cNvSpPr>
            <a:spLocks noGrp="1"/>
          </p:cNvSpPr>
          <p:nvPr>
            <p:ph type="title"/>
          </p:nvPr>
        </p:nvSpPr>
        <p:spPr/>
        <p:txBody>
          <a:bodyPr/>
          <a:lstStyle/>
          <a:p>
            <a:r>
              <a:rPr lang="es-PE" dirty="0"/>
              <a:t>Descripción del problema</a:t>
            </a:r>
            <a:endParaRPr lang="es-ES" dirty="0"/>
          </a:p>
        </p:txBody>
      </p:sp>
      <p:sp>
        <p:nvSpPr>
          <p:cNvPr id="3" name="Marcador de contenido 2">
            <a:extLst>
              <a:ext uri="{FF2B5EF4-FFF2-40B4-BE49-F238E27FC236}">
                <a16:creationId xmlns:a16="http://schemas.microsoft.com/office/drawing/2014/main" id="{AADE171B-5312-4D7B-8D19-D297396B9A26}"/>
              </a:ext>
            </a:extLst>
          </p:cNvPr>
          <p:cNvSpPr>
            <a:spLocks noGrp="1"/>
          </p:cNvSpPr>
          <p:nvPr>
            <p:ph sz="quarter" idx="13"/>
          </p:nvPr>
        </p:nvSpPr>
        <p:spPr/>
        <p:txBody>
          <a:bodyPr>
            <a:normAutofit lnSpcReduction="10000"/>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La plataforma Marketplace UTP se desarrolló a partir de la problemática causada por la pandemia de covid-19, debido a que el persistente temor de la población frente al contagio es persistente, nuestra empresa busca con esta plataforma poder evitar y/o minimizar el contacto, previniendo así posibles contagios, brindando una herramienta la cual permite realizar compras sin salir de casa. Nuestra plataforma busca reactivar los negocios que fueron más perjudicados tales como las MYPES, ofreciendo de manera activa un canal de ventas on-line el cual se enfocara en promocionar sus productos de manera segura y eficiente tanto para los proveedores como para los clientes cumplimiento con las medidas de sanidad y seguridad.</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ES" dirty="0"/>
          </a:p>
        </p:txBody>
      </p:sp>
    </p:spTree>
    <p:extLst>
      <p:ext uri="{BB962C8B-B14F-4D97-AF65-F5344CB8AC3E}">
        <p14:creationId xmlns:p14="http://schemas.microsoft.com/office/powerpoint/2010/main" val="502568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REGISTRARSE:</a:t>
            </a:r>
            <a:endParaRPr lang="es-ES" dirty="0"/>
          </a:p>
        </p:txBody>
      </p:sp>
      <p:pic>
        <p:nvPicPr>
          <p:cNvPr id="5" name="Imagen 4">
            <a:extLst>
              <a:ext uri="{FF2B5EF4-FFF2-40B4-BE49-F238E27FC236}">
                <a16:creationId xmlns:a16="http://schemas.microsoft.com/office/drawing/2014/main" id="{C1FCBD56-1680-47F8-8887-732EF3D618C7}"/>
              </a:ext>
            </a:extLst>
          </p:cNvPr>
          <p:cNvPicPr>
            <a:picLocks noChangeAspect="1"/>
          </p:cNvPicPr>
          <p:nvPr/>
        </p:nvPicPr>
        <p:blipFill>
          <a:blip r:embed="rId2"/>
          <a:stretch>
            <a:fillRect/>
          </a:stretch>
        </p:blipFill>
        <p:spPr>
          <a:xfrm>
            <a:off x="860252" y="1098958"/>
            <a:ext cx="10471495" cy="4292525"/>
          </a:xfrm>
          <a:prstGeom prst="rect">
            <a:avLst/>
          </a:prstGeom>
        </p:spPr>
      </p:pic>
    </p:spTree>
    <p:extLst>
      <p:ext uri="{BB962C8B-B14F-4D97-AF65-F5344CB8AC3E}">
        <p14:creationId xmlns:p14="http://schemas.microsoft.com/office/powerpoint/2010/main" val="21117099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BUSCAR TIENDA:</a:t>
            </a:r>
            <a:endParaRPr lang="es-ES" dirty="0"/>
          </a:p>
        </p:txBody>
      </p:sp>
      <p:pic>
        <p:nvPicPr>
          <p:cNvPr id="6" name="Imagen 5">
            <a:extLst>
              <a:ext uri="{FF2B5EF4-FFF2-40B4-BE49-F238E27FC236}">
                <a16:creationId xmlns:a16="http://schemas.microsoft.com/office/drawing/2014/main" id="{DE09EAAE-93DC-4512-B2F3-92B530B51691}"/>
              </a:ext>
            </a:extLst>
          </p:cNvPr>
          <p:cNvPicPr>
            <a:picLocks noChangeAspect="1"/>
          </p:cNvPicPr>
          <p:nvPr/>
        </p:nvPicPr>
        <p:blipFill>
          <a:blip r:embed="rId2"/>
          <a:stretch>
            <a:fillRect/>
          </a:stretch>
        </p:blipFill>
        <p:spPr>
          <a:xfrm>
            <a:off x="1784058" y="989901"/>
            <a:ext cx="8623883" cy="4217618"/>
          </a:xfrm>
          <a:prstGeom prst="rect">
            <a:avLst/>
          </a:prstGeom>
        </p:spPr>
      </p:pic>
    </p:spTree>
    <p:extLst>
      <p:ext uri="{BB962C8B-B14F-4D97-AF65-F5344CB8AC3E}">
        <p14:creationId xmlns:p14="http://schemas.microsoft.com/office/powerpoint/2010/main" val="2859455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BUSCAR PRODUCTO:</a:t>
            </a:r>
            <a:endParaRPr lang="es-ES" dirty="0"/>
          </a:p>
        </p:txBody>
      </p:sp>
      <p:pic>
        <p:nvPicPr>
          <p:cNvPr id="5" name="Imagen 4">
            <a:extLst>
              <a:ext uri="{FF2B5EF4-FFF2-40B4-BE49-F238E27FC236}">
                <a16:creationId xmlns:a16="http://schemas.microsoft.com/office/drawing/2014/main" id="{8120828D-5B40-404D-B0AD-E6AC9E0E4191}"/>
              </a:ext>
            </a:extLst>
          </p:cNvPr>
          <p:cNvPicPr>
            <a:picLocks noChangeAspect="1"/>
          </p:cNvPicPr>
          <p:nvPr/>
        </p:nvPicPr>
        <p:blipFill>
          <a:blip r:embed="rId2"/>
          <a:stretch>
            <a:fillRect/>
          </a:stretch>
        </p:blipFill>
        <p:spPr>
          <a:xfrm>
            <a:off x="1715382" y="989901"/>
            <a:ext cx="8761235" cy="4275665"/>
          </a:xfrm>
          <a:prstGeom prst="rect">
            <a:avLst/>
          </a:prstGeom>
        </p:spPr>
      </p:pic>
    </p:spTree>
    <p:extLst>
      <p:ext uri="{BB962C8B-B14F-4D97-AF65-F5344CB8AC3E}">
        <p14:creationId xmlns:p14="http://schemas.microsoft.com/office/powerpoint/2010/main" val="35751455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GENERAR PEDIDO:</a:t>
            </a:r>
            <a:endParaRPr lang="es-ES" dirty="0"/>
          </a:p>
        </p:txBody>
      </p:sp>
      <p:pic>
        <p:nvPicPr>
          <p:cNvPr id="6" name="Imagen 5">
            <a:extLst>
              <a:ext uri="{FF2B5EF4-FFF2-40B4-BE49-F238E27FC236}">
                <a16:creationId xmlns:a16="http://schemas.microsoft.com/office/drawing/2014/main" id="{1DBA289A-60E7-42A0-B2C9-C2FB71DE3671}"/>
              </a:ext>
            </a:extLst>
          </p:cNvPr>
          <p:cNvPicPr>
            <a:picLocks noChangeAspect="1"/>
          </p:cNvPicPr>
          <p:nvPr/>
        </p:nvPicPr>
        <p:blipFill>
          <a:blip r:embed="rId2"/>
          <a:stretch>
            <a:fillRect/>
          </a:stretch>
        </p:blipFill>
        <p:spPr>
          <a:xfrm>
            <a:off x="1539839" y="989901"/>
            <a:ext cx="9112321" cy="4454069"/>
          </a:xfrm>
          <a:prstGeom prst="rect">
            <a:avLst/>
          </a:prstGeom>
        </p:spPr>
      </p:pic>
    </p:spTree>
    <p:extLst>
      <p:ext uri="{BB962C8B-B14F-4D97-AF65-F5344CB8AC3E}">
        <p14:creationId xmlns:p14="http://schemas.microsoft.com/office/powerpoint/2010/main" val="14576527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2795631" cy="704971"/>
          </a:xfrm>
        </p:spPr>
        <p:txBody>
          <a:bodyPr/>
          <a:lstStyle/>
          <a:p>
            <a:r>
              <a:rPr lang="es-PE" dirty="0"/>
              <a:t>INICIAR SESION:</a:t>
            </a:r>
            <a:endParaRPr lang="es-ES" dirty="0"/>
          </a:p>
        </p:txBody>
      </p:sp>
      <p:pic>
        <p:nvPicPr>
          <p:cNvPr id="4" name="Imagen 3">
            <a:extLst>
              <a:ext uri="{FF2B5EF4-FFF2-40B4-BE49-F238E27FC236}">
                <a16:creationId xmlns:a16="http://schemas.microsoft.com/office/drawing/2014/main" id="{1375C7A3-BBF9-40B0-B248-3BAE9D2CE749}"/>
              </a:ext>
            </a:extLst>
          </p:cNvPr>
          <p:cNvPicPr>
            <a:picLocks noChangeAspect="1"/>
          </p:cNvPicPr>
          <p:nvPr/>
        </p:nvPicPr>
        <p:blipFill>
          <a:blip r:embed="rId2"/>
          <a:stretch>
            <a:fillRect/>
          </a:stretch>
        </p:blipFill>
        <p:spPr>
          <a:xfrm>
            <a:off x="1549167" y="900675"/>
            <a:ext cx="9093666" cy="4437898"/>
          </a:xfrm>
          <a:prstGeom prst="rect">
            <a:avLst/>
          </a:prstGeom>
        </p:spPr>
      </p:pic>
    </p:spTree>
    <p:extLst>
      <p:ext uri="{BB962C8B-B14F-4D97-AF65-F5344CB8AC3E}">
        <p14:creationId xmlns:p14="http://schemas.microsoft.com/office/powerpoint/2010/main" val="10168318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GENERAR CARRITO DE COMPRA:</a:t>
            </a:r>
            <a:endParaRPr lang="es-ES" dirty="0"/>
          </a:p>
        </p:txBody>
      </p:sp>
      <p:pic>
        <p:nvPicPr>
          <p:cNvPr id="4" name="Imagen 3">
            <a:extLst>
              <a:ext uri="{FF2B5EF4-FFF2-40B4-BE49-F238E27FC236}">
                <a16:creationId xmlns:a16="http://schemas.microsoft.com/office/drawing/2014/main" id="{F2D11459-E441-40AB-9EAB-183F26386740}"/>
              </a:ext>
            </a:extLst>
          </p:cNvPr>
          <p:cNvPicPr>
            <a:picLocks noChangeAspect="1"/>
          </p:cNvPicPr>
          <p:nvPr/>
        </p:nvPicPr>
        <p:blipFill>
          <a:blip r:embed="rId2"/>
          <a:stretch>
            <a:fillRect/>
          </a:stretch>
        </p:blipFill>
        <p:spPr>
          <a:xfrm>
            <a:off x="1628862" y="989901"/>
            <a:ext cx="8934275" cy="4378262"/>
          </a:xfrm>
          <a:prstGeom prst="rect">
            <a:avLst/>
          </a:prstGeom>
        </p:spPr>
      </p:pic>
    </p:spTree>
    <p:extLst>
      <p:ext uri="{BB962C8B-B14F-4D97-AF65-F5344CB8AC3E}">
        <p14:creationId xmlns:p14="http://schemas.microsoft.com/office/powerpoint/2010/main" val="326669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AGREGAR PRODUCTO:</a:t>
            </a:r>
            <a:endParaRPr lang="es-ES" dirty="0"/>
          </a:p>
        </p:txBody>
      </p:sp>
      <p:pic>
        <p:nvPicPr>
          <p:cNvPr id="5" name="Imagen 4">
            <a:extLst>
              <a:ext uri="{FF2B5EF4-FFF2-40B4-BE49-F238E27FC236}">
                <a16:creationId xmlns:a16="http://schemas.microsoft.com/office/drawing/2014/main" id="{CC36E356-4161-4DC5-A196-7C9BAB8A728A}"/>
              </a:ext>
            </a:extLst>
          </p:cNvPr>
          <p:cNvPicPr>
            <a:picLocks noChangeAspect="1"/>
          </p:cNvPicPr>
          <p:nvPr/>
        </p:nvPicPr>
        <p:blipFill>
          <a:blip r:embed="rId2"/>
          <a:stretch>
            <a:fillRect/>
          </a:stretch>
        </p:blipFill>
        <p:spPr>
          <a:xfrm>
            <a:off x="1834804" y="1057013"/>
            <a:ext cx="8522391" cy="4202884"/>
          </a:xfrm>
          <a:prstGeom prst="rect">
            <a:avLst/>
          </a:prstGeom>
        </p:spPr>
      </p:pic>
    </p:spTree>
    <p:extLst>
      <p:ext uri="{BB962C8B-B14F-4D97-AF65-F5344CB8AC3E}">
        <p14:creationId xmlns:p14="http://schemas.microsoft.com/office/powerpoint/2010/main" val="15636574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ELIMINAR PRODUCTO:</a:t>
            </a:r>
            <a:endParaRPr lang="es-ES" dirty="0"/>
          </a:p>
        </p:txBody>
      </p:sp>
      <p:pic>
        <p:nvPicPr>
          <p:cNvPr id="4" name="Imagen 3">
            <a:extLst>
              <a:ext uri="{FF2B5EF4-FFF2-40B4-BE49-F238E27FC236}">
                <a16:creationId xmlns:a16="http://schemas.microsoft.com/office/drawing/2014/main" id="{F2D11459-E441-40AB-9EAB-183F26386740}"/>
              </a:ext>
            </a:extLst>
          </p:cNvPr>
          <p:cNvPicPr>
            <a:picLocks noChangeAspect="1"/>
          </p:cNvPicPr>
          <p:nvPr/>
        </p:nvPicPr>
        <p:blipFill>
          <a:blip r:embed="rId2"/>
          <a:stretch>
            <a:fillRect/>
          </a:stretch>
        </p:blipFill>
        <p:spPr>
          <a:xfrm>
            <a:off x="1628862" y="989901"/>
            <a:ext cx="8934275" cy="4378262"/>
          </a:xfrm>
          <a:prstGeom prst="rect">
            <a:avLst/>
          </a:prstGeom>
        </p:spPr>
      </p:pic>
    </p:spTree>
    <p:extLst>
      <p:ext uri="{BB962C8B-B14F-4D97-AF65-F5344CB8AC3E}">
        <p14:creationId xmlns:p14="http://schemas.microsoft.com/office/powerpoint/2010/main" val="29778051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descr="Diagrama&#10;&#10;Descripción generada automáticamente">
            <a:extLst>
              <a:ext uri="{FF2B5EF4-FFF2-40B4-BE49-F238E27FC236}">
                <a16:creationId xmlns:a16="http://schemas.microsoft.com/office/drawing/2014/main" id="{207C2648-E446-4278-929A-6F56F984EB63}"/>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815815" y="679510"/>
            <a:ext cx="8560369" cy="4150482"/>
          </a:xfrm>
          <a:prstGeom prst="rect">
            <a:avLst/>
          </a:prstGeom>
          <a:ln w="12700">
            <a:solidFill>
              <a:schemeClr val="tx1"/>
            </a:solidFill>
          </a:ln>
        </p:spPr>
      </p:pic>
    </p:spTree>
    <p:extLst>
      <p:ext uri="{BB962C8B-B14F-4D97-AF65-F5344CB8AC3E}">
        <p14:creationId xmlns:p14="http://schemas.microsoft.com/office/powerpoint/2010/main" val="38080836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ADMINISTRAR PEDIDOS:</a:t>
            </a:r>
            <a:endParaRPr lang="es-ES" dirty="0"/>
          </a:p>
        </p:txBody>
      </p:sp>
      <p:pic>
        <p:nvPicPr>
          <p:cNvPr id="7" name="Imagen 6">
            <a:extLst>
              <a:ext uri="{FF2B5EF4-FFF2-40B4-BE49-F238E27FC236}">
                <a16:creationId xmlns:a16="http://schemas.microsoft.com/office/drawing/2014/main" id="{59773132-140F-473C-BF71-14C1BEE40B34}"/>
              </a:ext>
            </a:extLst>
          </p:cNvPr>
          <p:cNvPicPr>
            <a:picLocks noChangeAspect="1"/>
          </p:cNvPicPr>
          <p:nvPr/>
        </p:nvPicPr>
        <p:blipFill>
          <a:blip r:embed="rId2"/>
          <a:stretch>
            <a:fillRect/>
          </a:stretch>
        </p:blipFill>
        <p:spPr>
          <a:xfrm>
            <a:off x="2116768" y="1263653"/>
            <a:ext cx="7958463" cy="3912354"/>
          </a:xfrm>
          <a:prstGeom prst="rect">
            <a:avLst/>
          </a:prstGeom>
        </p:spPr>
      </p:pic>
    </p:spTree>
    <p:extLst>
      <p:ext uri="{BB962C8B-B14F-4D97-AF65-F5344CB8AC3E}">
        <p14:creationId xmlns:p14="http://schemas.microsoft.com/office/powerpoint/2010/main" val="4031863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108748-033C-4FE4-8A8E-46EA016EC758}"/>
              </a:ext>
            </a:extLst>
          </p:cNvPr>
          <p:cNvSpPr>
            <a:spLocks noGrp="1"/>
          </p:cNvSpPr>
          <p:nvPr>
            <p:ph type="title"/>
          </p:nvPr>
        </p:nvSpPr>
        <p:spPr/>
        <p:txBody>
          <a:bodyPr/>
          <a:lstStyle/>
          <a:p>
            <a:r>
              <a:rPr lang="es-PE" dirty="0"/>
              <a:t>Objetivo general</a:t>
            </a:r>
            <a:endParaRPr lang="es-ES" dirty="0"/>
          </a:p>
        </p:txBody>
      </p:sp>
      <p:sp>
        <p:nvSpPr>
          <p:cNvPr id="3" name="Marcador de contenido 2">
            <a:extLst>
              <a:ext uri="{FF2B5EF4-FFF2-40B4-BE49-F238E27FC236}">
                <a16:creationId xmlns:a16="http://schemas.microsoft.com/office/drawing/2014/main" id="{3B0217A2-5940-4ED5-A944-43CEC75C3FEA}"/>
              </a:ext>
            </a:extLst>
          </p:cNvPr>
          <p:cNvSpPr>
            <a:spLocks noGrp="1"/>
          </p:cNvSpPr>
          <p:nvPr>
            <p:ph sz="quarter" idx="13"/>
          </p:nvPr>
        </p:nvSpPr>
        <p:spPr/>
        <p:txBody>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Lograr la creación de una aplicación web que permita anunciar, gestionar y optimizar los procesos de ventas de los diferentes productos de distintas tiendas para su venta online.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ES" dirty="0"/>
          </a:p>
        </p:txBody>
      </p:sp>
    </p:spTree>
    <p:extLst>
      <p:ext uri="{BB962C8B-B14F-4D97-AF65-F5344CB8AC3E}">
        <p14:creationId xmlns:p14="http://schemas.microsoft.com/office/powerpoint/2010/main" val="17658119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GENERAR REPORTE DE PEDIDOS:</a:t>
            </a:r>
            <a:endParaRPr lang="es-ES" dirty="0"/>
          </a:p>
        </p:txBody>
      </p:sp>
      <p:pic>
        <p:nvPicPr>
          <p:cNvPr id="9" name="Imagen 8">
            <a:extLst>
              <a:ext uri="{FF2B5EF4-FFF2-40B4-BE49-F238E27FC236}">
                <a16:creationId xmlns:a16="http://schemas.microsoft.com/office/drawing/2014/main" id="{56B3FB4B-6DEE-4C8F-882B-85745AB52321}"/>
              </a:ext>
            </a:extLst>
          </p:cNvPr>
          <p:cNvPicPr>
            <a:picLocks noChangeAspect="1"/>
          </p:cNvPicPr>
          <p:nvPr/>
        </p:nvPicPr>
        <p:blipFill>
          <a:blip r:embed="rId2"/>
          <a:stretch>
            <a:fillRect/>
          </a:stretch>
        </p:blipFill>
        <p:spPr>
          <a:xfrm>
            <a:off x="3593415" y="1669077"/>
            <a:ext cx="5005169" cy="3519845"/>
          </a:xfrm>
          <a:prstGeom prst="rect">
            <a:avLst/>
          </a:prstGeom>
        </p:spPr>
      </p:pic>
    </p:spTree>
    <p:extLst>
      <p:ext uri="{BB962C8B-B14F-4D97-AF65-F5344CB8AC3E}">
        <p14:creationId xmlns:p14="http://schemas.microsoft.com/office/powerpoint/2010/main" val="18486028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SEGUIMIENTO DE PEDIDO:</a:t>
            </a:r>
            <a:endParaRPr lang="es-ES" dirty="0"/>
          </a:p>
        </p:txBody>
      </p:sp>
      <p:pic>
        <p:nvPicPr>
          <p:cNvPr id="6" name="Imagen 5">
            <a:extLst>
              <a:ext uri="{FF2B5EF4-FFF2-40B4-BE49-F238E27FC236}">
                <a16:creationId xmlns:a16="http://schemas.microsoft.com/office/drawing/2014/main" id="{B857D261-9320-45D5-8358-FA3FD649AD88}"/>
              </a:ext>
            </a:extLst>
          </p:cNvPr>
          <p:cNvPicPr>
            <a:picLocks noChangeAspect="1"/>
          </p:cNvPicPr>
          <p:nvPr/>
        </p:nvPicPr>
        <p:blipFill>
          <a:blip r:embed="rId2"/>
          <a:stretch>
            <a:fillRect/>
          </a:stretch>
        </p:blipFill>
        <p:spPr>
          <a:xfrm>
            <a:off x="2116768" y="1255264"/>
            <a:ext cx="7958463" cy="3912354"/>
          </a:xfrm>
          <a:prstGeom prst="rect">
            <a:avLst/>
          </a:prstGeom>
        </p:spPr>
      </p:pic>
    </p:spTree>
    <p:extLst>
      <p:ext uri="{BB962C8B-B14F-4D97-AF65-F5344CB8AC3E}">
        <p14:creationId xmlns:p14="http://schemas.microsoft.com/office/powerpoint/2010/main" val="780231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contenido 5" descr="Diagrama&#10;&#10;Descripción generada automáticamente">
            <a:extLst>
              <a:ext uri="{FF2B5EF4-FFF2-40B4-BE49-F238E27FC236}">
                <a16:creationId xmlns:a16="http://schemas.microsoft.com/office/drawing/2014/main" id="{5E5D17CF-8F51-4B4B-B350-24DC813EC628}"/>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457249" y="436258"/>
            <a:ext cx="7277502" cy="4922239"/>
          </a:xfrm>
          <a:prstGeom prst="rect">
            <a:avLst/>
          </a:prstGeom>
          <a:ln w="12700">
            <a:solidFill>
              <a:schemeClr val="tx1"/>
            </a:solidFill>
          </a:ln>
        </p:spPr>
      </p:pic>
    </p:spTree>
    <p:extLst>
      <p:ext uri="{BB962C8B-B14F-4D97-AF65-F5344CB8AC3E}">
        <p14:creationId xmlns:p14="http://schemas.microsoft.com/office/powerpoint/2010/main" val="4236231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ADMINISTRACION DE VENTAS:</a:t>
            </a:r>
            <a:endParaRPr lang="es-ES" dirty="0"/>
          </a:p>
        </p:txBody>
      </p:sp>
      <p:pic>
        <p:nvPicPr>
          <p:cNvPr id="7" name="Imagen 6">
            <a:extLst>
              <a:ext uri="{FF2B5EF4-FFF2-40B4-BE49-F238E27FC236}">
                <a16:creationId xmlns:a16="http://schemas.microsoft.com/office/drawing/2014/main" id="{6D4032B2-F228-428A-9486-31797183709C}"/>
              </a:ext>
            </a:extLst>
          </p:cNvPr>
          <p:cNvPicPr>
            <a:picLocks noChangeAspect="1"/>
          </p:cNvPicPr>
          <p:nvPr/>
        </p:nvPicPr>
        <p:blipFill>
          <a:blip r:embed="rId2"/>
          <a:stretch>
            <a:fillRect/>
          </a:stretch>
        </p:blipFill>
        <p:spPr>
          <a:xfrm>
            <a:off x="2128007" y="1263571"/>
            <a:ext cx="7935985" cy="3922096"/>
          </a:xfrm>
          <a:prstGeom prst="rect">
            <a:avLst/>
          </a:prstGeom>
        </p:spPr>
      </p:pic>
    </p:spTree>
    <p:extLst>
      <p:ext uri="{BB962C8B-B14F-4D97-AF65-F5344CB8AC3E}">
        <p14:creationId xmlns:p14="http://schemas.microsoft.com/office/powerpoint/2010/main" val="7650893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GENERAR REPORTE DE VENTA:</a:t>
            </a:r>
            <a:endParaRPr lang="es-ES" dirty="0"/>
          </a:p>
        </p:txBody>
      </p:sp>
      <p:pic>
        <p:nvPicPr>
          <p:cNvPr id="4" name="Imagen 3">
            <a:extLst>
              <a:ext uri="{FF2B5EF4-FFF2-40B4-BE49-F238E27FC236}">
                <a16:creationId xmlns:a16="http://schemas.microsoft.com/office/drawing/2014/main" id="{7EEA3AEA-11A2-4061-BF41-A1CE14B467B9}"/>
              </a:ext>
            </a:extLst>
          </p:cNvPr>
          <p:cNvPicPr>
            <a:picLocks noChangeAspect="1"/>
          </p:cNvPicPr>
          <p:nvPr/>
        </p:nvPicPr>
        <p:blipFill>
          <a:blip r:embed="rId2"/>
          <a:stretch>
            <a:fillRect/>
          </a:stretch>
        </p:blipFill>
        <p:spPr>
          <a:xfrm>
            <a:off x="1900106" y="1187074"/>
            <a:ext cx="8391787" cy="4116559"/>
          </a:xfrm>
          <a:prstGeom prst="rect">
            <a:avLst/>
          </a:prstGeom>
        </p:spPr>
      </p:pic>
    </p:spTree>
    <p:extLst>
      <p:ext uri="{BB962C8B-B14F-4D97-AF65-F5344CB8AC3E}">
        <p14:creationId xmlns:p14="http://schemas.microsoft.com/office/powerpoint/2010/main" val="9584502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81AD0B8-7124-4F04-80BC-91EA5FCDBC97}"/>
              </a:ext>
            </a:extLst>
          </p:cNvPr>
          <p:cNvSpPr>
            <a:spLocks noGrp="1"/>
          </p:cNvSpPr>
          <p:nvPr>
            <p:ph sz="quarter" idx="13"/>
          </p:nvPr>
        </p:nvSpPr>
        <p:spPr>
          <a:xfrm>
            <a:off x="610299" y="284930"/>
            <a:ext cx="3944923" cy="704971"/>
          </a:xfrm>
        </p:spPr>
        <p:txBody>
          <a:bodyPr>
            <a:normAutofit/>
          </a:bodyPr>
          <a:lstStyle/>
          <a:p>
            <a:r>
              <a:rPr lang="es-PE" dirty="0"/>
              <a:t>ADMINISTRAR PRODUCTO:</a:t>
            </a:r>
            <a:endParaRPr lang="es-ES" dirty="0"/>
          </a:p>
        </p:txBody>
      </p:sp>
      <p:pic>
        <p:nvPicPr>
          <p:cNvPr id="4" name="Imagen 3">
            <a:extLst>
              <a:ext uri="{FF2B5EF4-FFF2-40B4-BE49-F238E27FC236}">
                <a16:creationId xmlns:a16="http://schemas.microsoft.com/office/drawing/2014/main" id="{C84F56FE-E907-4954-95A3-8C42520DC19E}"/>
              </a:ext>
            </a:extLst>
          </p:cNvPr>
          <p:cNvPicPr>
            <a:picLocks noChangeAspect="1"/>
          </p:cNvPicPr>
          <p:nvPr/>
        </p:nvPicPr>
        <p:blipFill>
          <a:blip r:embed="rId2"/>
          <a:stretch>
            <a:fillRect/>
          </a:stretch>
        </p:blipFill>
        <p:spPr>
          <a:xfrm>
            <a:off x="1641446" y="918339"/>
            <a:ext cx="8909108" cy="4391153"/>
          </a:xfrm>
          <a:prstGeom prst="rect">
            <a:avLst/>
          </a:prstGeom>
        </p:spPr>
      </p:pic>
    </p:spTree>
    <p:extLst>
      <p:ext uri="{BB962C8B-B14F-4D97-AF65-F5344CB8AC3E}">
        <p14:creationId xmlns:p14="http://schemas.microsoft.com/office/powerpoint/2010/main" val="20704633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96F80C-1D0B-4C87-977E-5F8AD0720B62}"/>
              </a:ext>
            </a:extLst>
          </p:cNvPr>
          <p:cNvSpPr>
            <a:spLocks noGrp="1"/>
          </p:cNvSpPr>
          <p:nvPr>
            <p:ph type="title"/>
          </p:nvPr>
        </p:nvSpPr>
        <p:spPr/>
        <p:txBody>
          <a:bodyPr/>
          <a:lstStyle/>
          <a:p>
            <a:r>
              <a:rPr lang="es-PE" dirty="0"/>
              <a:t>MODELO CONCEPTUAL</a:t>
            </a:r>
            <a:endParaRPr lang="es-ES" dirty="0"/>
          </a:p>
        </p:txBody>
      </p:sp>
      <p:pic>
        <p:nvPicPr>
          <p:cNvPr id="4" name="Imagen 3">
            <a:extLst>
              <a:ext uri="{FF2B5EF4-FFF2-40B4-BE49-F238E27FC236}">
                <a16:creationId xmlns:a16="http://schemas.microsoft.com/office/drawing/2014/main" id="{6F3FEE9A-276D-4695-A37A-89BFD34C98F7}"/>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95980" y="2014855"/>
            <a:ext cx="5400040" cy="2828290"/>
          </a:xfrm>
          <a:prstGeom prst="rect">
            <a:avLst/>
          </a:prstGeom>
          <a:noFill/>
          <a:ln>
            <a:noFill/>
          </a:ln>
        </p:spPr>
      </p:pic>
    </p:spTree>
    <p:extLst>
      <p:ext uri="{BB962C8B-B14F-4D97-AF65-F5344CB8AC3E}">
        <p14:creationId xmlns:p14="http://schemas.microsoft.com/office/powerpoint/2010/main" val="8016154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E24BCB-AEA2-47CB-99A6-CC235CEAD9D7}"/>
              </a:ext>
            </a:extLst>
          </p:cNvPr>
          <p:cNvSpPr>
            <a:spLocks noGrp="1"/>
          </p:cNvSpPr>
          <p:nvPr>
            <p:ph type="title"/>
          </p:nvPr>
        </p:nvSpPr>
        <p:spPr>
          <a:xfrm>
            <a:off x="676444" y="0"/>
            <a:ext cx="10396882" cy="1151965"/>
          </a:xfrm>
        </p:spPr>
        <p:txBody>
          <a:bodyPr>
            <a:normAutofit/>
          </a:bodyPr>
          <a:lstStyle/>
          <a:p>
            <a:r>
              <a:rPr lang="es-PE" dirty="0"/>
              <a:t>DISEÑO DE CLASES</a:t>
            </a:r>
            <a:endParaRPr lang="es-ES" dirty="0"/>
          </a:p>
        </p:txBody>
      </p:sp>
      <p:pic>
        <p:nvPicPr>
          <p:cNvPr id="4" name="Marcador de contenido 3">
            <a:extLst>
              <a:ext uri="{FF2B5EF4-FFF2-40B4-BE49-F238E27FC236}">
                <a16:creationId xmlns:a16="http://schemas.microsoft.com/office/drawing/2014/main" id="{6141B6FC-3B6F-4763-B6CF-C482AF9CB926}"/>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3847206" y="931178"/>
            <a:ext cx="5110801" cy="4591275"/>
          </a:xfrm>
          <a:prstGeom prst="rect">
            <a:avLst/>
          </a:prstGeom>
          <a:noFill/>
          <a:ln w="12700">
            <a:solidFill>
              <a:schemeClr val="tx1"/>
            </a:solidFill>
          </a:ln>
        </p:spPr>
      </p:pic>
    </p:spTree>
    <p:extLst>
      <p:ext uri="{BB962C8B-B14F-4D97-AF65-F5344CB8AC3E}">
        <p14:creationId xmlns:p14="http://schemas.microsoft.com/office/powerpoint/2010/main" val="25717756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51AFC3-9C60-4CE7-BCC1-A75F57206486}"/>
              </a:ext>
            </a:extLst>
          </p:cNvPr>
          <p:cNvSpPr>
            <a:spLocks noGrp="1"/>
          </p:cNvSpPr>
          <p:nvPr>
            <p:ph type="title"/>
          </p:nvPr>
        </p:nvSpPr>
        <p:spPr>
          <a:xfrm>
            <a:off x="684833" y="0"/>
            <a:ext cx="10396882" cy="1151965"/>
          </a:xfrm>
        </p:spPr>
        <p:txBody>
          <a:bodyPr/>
          <a:lstStyle/>
          <a:p>
            <a:r>
              <a:rPr lang="es-PE" dirty="0"/>
              <a:t>MODELO ENTIDAD RELACION</a:t>
            </a:r>
            <a:endParaRPr lang="es-ES" dirty="0"/>
          </a:p>
        </p:txBody>
      </p:sp>
      <p:pic>
        <p:nvPicPr>
          <p:cNvPr id="4" name="Marcador de contenido 3" descr="Diagrama&#10;&#10;Descripción generada automáticamente">
            <a:extLst>
              <a:ext uri="{FF2B5EF4-FFF2-40B4-BE49-F238E27FC236}">
                <a16:creationId xmlns:a16="http://schemas.microsoft.com/office/drawing/2014/main" id="{BDCDAFE1-388E-4226-905A-9F007AB5C128}"/>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3881982" y="1082180"/>
            <a:ext cx="5188992" cy="4293095"/>
          </a:xfrm>
          <a:prstGeom prst="rect">
            <a:avLst/>
          </a:prstGeom>
          <a:noFill/>
          <a:ln>
            <a:noFill/>
          </a:ln>
        </p:spPr>
      </p:pic>
    </p:spTree>
    <p:extLst>
      <p:ext uri="{BB962C8B-B14F-4D97-AF65-F5344CB8AC3E}">
        <p14:creationId xmlns:p14="http://schemas.microsoft.com/office/powerpoint/2010/main" val="11145871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39DD32-6D77-401B-BAD6-41BB8E48149B}"/>
              </a:ext>
            </a:extLst>
          </p:cNvPr>
          <p:cNvSpPr>
            <a:spLocks noGrp="1"/>
          </p:cNvSpPr>
          <p:nvPr>
            <p:ph type="title"/>
          </p:nvPr>
        </p:nvSpPr>
        <p:spPr>
          <a:xfrm>
            <a:off x="684834" y="0"/>
            <a:ext cx="10396882" cy="1151965"/>
          </a:xfrm>
        </p:spPr>
        <p:txBody>
          <a:bodyPr/>
          <a:lstStyle/>
          <a:p>
            <a:r>
              <a:rPr lang="es-PE" dirty="0"/>
              <a:t>DISEÑO FISICO</a:t>
            </a:r>
            <a:endParaRPr lang="es-ES" dirty="0"/>
          </a:p>
        </p:txBody>
      </p:sp>
      <p:pic>
        <p:nvPicPr>
          <p:cNvPr id="4" name="Marcador de contenido 3" descr="Interfaz de usuario gráfica, Aplicación&#10;&#10;Descripción generada automáticamente">
            <a:extLst>
              <a:ext uri="{FF2B5EF4-FFF2-40B4-BE49-F238E27FC236}">
                <a16:creationId xmlns:a16="http://schemas.microsoft.com/office/drawing/2014/main" id="{0C9EFDB8-7BF5-4B45-8490-E736FA781BFB}"/>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050675" y="934955"/>
            <a:ext cx="8393618" cy="4616490"/>
          </a:xfrm>
          <a:prstGeom prst="rect">
            <a:avLst/>
          </a:prstGeom>
        </p:spPr>
      </p:pic>
    </p:spTree>
    <p:extLst>
      <p:ext uri="{BB962C8B-B14F-4D97-AF65-F5344CB8AC3E}">
        <p14:creationId xmlns:p14="http://schemas.microsoft.com/office/powerpoint/2010/main" val="1931982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0A36A6-0E41-44C9-9563-3B283FA7CC93}"/>
              </a:ext>
            </a:extLst>
          </p:cNvPr>
          <p:cNvSpPr>
            <a:spLocks noGrp="1"/>
          </p:cNvSpPr>
          <p:nvPr>
            <p:ph type="title"/>
          </p:nvPr>
        </p:nvSpPr>
        <p:spPr/>
        <p:txBody>
          <a:bodyPr/>
          <a:lstStyle/>
          <a:p>
            <a:r>
              <a:rPr lang="es-PE" dirty="0"/>
              <a:t>Objetivos </a:t>
            </a:r>
            <a:r>
              <a:rPr lang="es-PE" dirty="0" err="1"/>
              <a:t>especificos</a:t>
            </a:r>
            <a:endParaRPr lang="es-ES" dirty="0"/>
          </a:p>
        </p:txBody>
      </p:sp>
      <p:sp>
        <p:nvSpPr>
          <p:cNvPr id="3" name="Marcador de contenido 2">
            <a:extLst>
              <a:ext uri="{FF2B5EF4-FFF2-40B4-BE49-F238E27FC236}">
                <a16:creationId xmlns:a16="http://schemas.microsoft.com/office/drawing/2014/main" id="{DD309339-AB8B-4074-9852-5C43B69DC710}"/>
              </a:ext>
            </a:extLst>
          </p:cNvPr>
          <p:cNvSpPr>
            <a:spLocks noGrp="1"/>
          </p:cNvSpPr>
          <p:nvPr>
            <p:ph sz="quarter" idx="13"/>
          </p:nvPr>
        </p:nvSpPr>
        <p:spPr/>
        <p:txBody>
          <a:bodyPr>
            <a:normAutofit fontScale="62500" lnSpcReduction="20000"/>
          </a:bodyPr>
          <a:lstStyle/>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Analizar la problemática actual y adaptarnos a las necesidades de los clientes al momento de comprar un producto.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Facilitar la compra de los clientes, ofreciendo variedad de productos de distintas tiendas.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Implementar un sistema de fácil usabilidad para la gestión de productos de los vendedores.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Diseñar un sistema de registro de clientes y registro de pedidos.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Diseñar un sistema que permita la recepción de pedidos.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Realizar un correcto análisis de los requerimientos ofrecidos por el cliente.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spcAft>
                <a:spcPts val="800"/>
              </a:spcAft>
              <a:buFont typeface="Wingdings" panose="05000000000000000000" pitchFamily="2" charset="2"/>
              <a:buChar char=""/>
            </a:pP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Realizar un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testing</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de cada módulo desarrollado de la aplicación web.</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0026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71B113-8D92-4825-91BF-0EC342722340}"/>
              </a:ext>
            </a:extLst>
          </p:cNvPr>
          <p:cNvSpPr>
            <a:spLocks noGrp="1"/>
          </p:cNvSpPr>
          <p:nvPr>
            <p:ph type="title"/>
          </p:nvPr>
        </p:nvSpPr>
        <p:spPr/>
        <p:txBody>
          <a:bodyPr/>
          <a:lstStyle/>
          <a:p>
            <a:r>
              <a:rPr lang="es-PE" dirty="0"/>
              <a:t>ORGANIZACIÓN DE PAQUETES</a:t>
            </a:r>
            <a:endParaRPr lang="es-ES" dirty="0"/>
          </a:p>
        </p:txBody>
      </p:sp>
      <p:pic>
        <p:nvPicPr>
          <p:cNvPr id="10" name="Imagen 9">
            <a:extLst>
              <a:ext uri="{FF2B5EF4-FFF2-40B4-BE49-F238E27FC236}">
                <a16:creationId xmlns:a16="http://schemas.microsoft.com/office/drawing/2014/main" id="{3384BFFA-8798-4214-837B-1ABD341472C4}"/>
              </a:ext>
            </a:extLst>
          </p:cNvPr>
          <p:cNvPicPr>
            <a:picLocks noChangeAspect="1"/>
          </p:cNvPicPr>
          <p:nvPr/>
        </p:nvPicPr>
        <p:blipFill>
          <a:blip r:embed="rId2"/>
          <a:stretch>
            <a:fillRect/>
          </a:stretch>
        </p:blipFill>
        <p:spPr>
          <a:xfrm>
            <a:off x="1109317" y="1566300"/>
            <a:ext cx="1862442" cy="3940373"/>
          </a:xfrm>
          <a:prstGeom prst="rect">
            <a:avLst/>
          </a:prstGeom>
        </p:spPr>
      </p:pic>
      <p:pic>
        <p:nvPicPr>
          <p:cNvPr id="12" name="Imagen 11">
            <a:extLst>
              <a:ext uri="{FF2B5EF4-FFF2-40B4-BE49-F238E27FC236}">
                <a16:creationId xmlns:a16="http://schemas.microsoft.com/office/drawing/2014/main" id="{E44886D5-3538-4138-848E-A141B1960550}"/>
              </a:ext>
            </a:extLst>
          </p:cNvPr>
          <p:cNvPicPr>
            <a:picLocks noChangeAspect="1"/>
          </p:cNvPicPr>
          <p:nvPr/>
        </p:nvPicPr>
        <p:blipFill>
          <a:blip r:embed="rId3"/>
          <a:stretch>
            <a:fillRect/>
          </a:stretch>
        </p:blipFill>
        <p:spPr>
          <a:xfrm>
            <a:off x="3342662" y="1742677"/>
            <a:ext cx="2257425" cy="3324225"/>
          </a:xfrm>
          <a:prstGeom prst="rect">
            <a:avLst/>
          </a:prstGeom>
        </p:spPr>
      </p:pic>
      <p:pic>
        <p:nvPicPr>
          <p:cNvPr id="14" name="Imagen 13">
            <a:extLst>
              <a:ext uri="{FF2B5EF4-FFF2-40B4-BE49-F238E27FC236}">
                <a16:creationId xmlns:a16="http://schemas.microsoft.com/office/drawing/2014/main" id="{F4F1163D-0F1B-40AB-B2CE-1C9089C4A9F4}"/>
              </a:ext>
            </a:extLst>
          </p:cNvPr>
          <p:cNvPicPr>
            <a:picLocks noChangeAspect="1"/>
          </p:cNvPicPr>
          <p:nvPr/>
        </p:nvPicPr>
        <p:blipFill>
          <a:blip r:embed="rId4"/>
          <a:stretch>
            <a:fillRect/>
          </a:stretch>
        </p:blipFill>
        <p:spPr>
          <a:xfrm>
            <a:off x="5884242" y="1742677"/>
            <a:ext cx="1987452" cy="3372646"/>
          </a:xfrm>
          <a:prstGeom prst="rect">
            <a:avLst/>
          </a:prstGeom>
        </p:spPr>
      </p:pic>
      <p:pic>
        <p:nvPicPr>
          <p:cNvPr id="16" name="Imagen 15">
            <a:extLst>
              <a:ext uri="{FF2B5EF4-FFF2-40B4-BE49-F238E27FC236}">
                <a16:creationId xmlns:a16="http://schemas.microsoft.com/office/drawing/2014/main" id="{33323F31-BACD-449A-A48B-C09AC4A3ED3D}"/>
              </a:ext>
            </a:extLst>
          </p:cNvPr>
          <p:cNvPicPr>
            <a:picLocks noChangeAspect="1"/>
          </p:cNvPicPr>
          <p:nvPr/>
        </p:nvPicPr>
        <p:blipFill>
          <a:blip r:embed="rId5"/>
          <a:stretch>
            <a:fillRect/>
          </a:stretch>
        </p:blipFill>
        <p:spPr>
          <a:xfrm>
            <a:off x="8155849" y="1896529"/>
            <a:ext cx="2505075" cy="2876550"/>
          </a:xfrm>
          <a:prstGeom prst="rect">
            <a:avLst/>
          </a:prstGeom>
        </p:spPr>
      </p:pic>
    </p:spTree>
    <p:extLst>
      <p:ext uri="{BB962C8B-B14F-4D97-AF65-F5344CB8AC3E}">
        <p14:creationId xmlns:p14="http://schemas.microsoft.com/office/powerpoint/2010/main" val="18772035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9BF956-1AF3-43D5-8ACE-28FF0B4D2C0E}"/>
              </a:ext>
            </a:extLst>
          </p:cNvPr>
          <p:cNvSpPr>
            <a:spLocks noGrp="1"/>
          </p:cNvSpPr>
          <p:nvPr>
            <p:ph type="title"/>
          </p:nvPr>
        </p:nvSpPr>
        <p:spPr/>
        <p:txBody>
          <a:bodyPr/>
          <a:lstStyle/>
          <a:p>
            <a:r>
              <a:rPr lang="es-PE" dirty="0"/>
              <a:t>CONCLUSIONES</a:t>
            </a:r>
            <a:endParaRPr lang="es-ES" dirty="0"/>
          </a:p>
        </p:txBody>
      </p:sp>
      <p:sp>
        <p:nvSpPr>
          <p:cNvPr id="3" name="Marcador de contenido 2">
            <a:extLst>
              <a:ext uri="{FF2B5EF4-FFF2-40B4-BE49-F238E27FC236}">
                <a16:creationId xmlns:a16="http://schemas.microsoft.com/office/drawing/2014/main" id="{B1598713-F341-486A-80FD-DFFC35073B38}"/>
              </a:ext>
            </a:extLst>
          </p:cNvPr>
          <p:cNvSpPr>
            <a:spLocks noGrp="1"/>
          </p:cNvSpPr>
          <p:nvPr>
            <p:ph sz="quarter" idx="13"/>
          </p:nvPr>
        </p:nvSpPr>
        <p:spPr/>
        <p:txBody>
          <a:bodyPr>
            <a:normAutofit fontScale="92500" lnSpcReduction="10000"/>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El modelo se planteó basándose en el ciclo de vida de software con parámetros de diseño generales.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Se implementó el sistema, dando la categorización de sistema de control por sus condiciones de operación, construcción y con la flexibilidad para personalizar, propio de los sistemas de software.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La implementación de la plataforma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MarketPlace</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UTP” diseñada permitirá a las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Mypes</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tener mayor contacto con sus Clientes a pesar de las limitaciones y restricciones por la pandemia actual y sus protocolos, le permitirá darse a conocer como negocios, sobre sus productos y a la vez permitirá a sus clientes realizar en línea sus solicitudes de cotizaciones y pedidos.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436678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E73E70-47A5-49BE-93B2-72C030B99092}"/>
              </a:ext>
            </a:extLst>
          </p:cNvPr>
          <p:cNvSpPr>
            <a:spLocks noGrp="1"/>
          </p:cNvSpPr>
          <p:nvPr>
            <p:ph type="title"/>
          </p:nvPr>
        </p:nvSpPr>
        <p:spPr/>
        <p:txBody>
          <a:bodyPr>
            <a:normAutofit/>
          </a:bodyPr>
          <a:lstStyle/>
          <a:p>
            <a:r>
              <a:rPr lang="es-PE" dirty="0"/>
              <a:t>RECOMENDACIONES</a:t>
            </a:r>
            <a:endParaRPr lang="es-ES" dirty="0"/>
          </a:p>
        </p:txBody>
      </p:sp>
      <p:sp>
        <p:nvSpPr>
          <p:cNvPr id="3" name="Marcador de contenido 2">
            <a:extLst>
              <a:ext uri="{FF2B5EF4-FFF2-40B4-BE49-F238E27FC236}">
                <a16:creationId xmlns:a16="http://schemas.microsoft.com/office/drawing/2014/main" id="{A9117CA8-E5DF-4512-B727-BEBB397B32EC}"/>
              </a:ext>
            </a:extLst>
          </p:cNvPr>
          <p:cNvSpPr>
            <a:spLocks noGrp="1"/>
          </p:cNvSpPr>
          <p:nvPr>
            <p:ph sz="quarter" idx="13"/>
          </p:nvPr>
        </p:nvSpPr>
        <p:spPr/>
        <p:txBody>
          <a:bodyPr>
            <a:normAutofit fontScale="92500" lnSpcReduction="10000"/>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De la experiencia recogida en este proyecto, se recomienda ampliar el alcance del Sitio Web ampliando la opción de pagos y facturación en línea, considerando a la vez la inversión en diferentes medios de métodos de pago, los cuales se adecuen a las necesidades de la población.</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Una vez implementado el Sistema Propuesto, se considera necesario buscar al personal mejor calificado para que ejerza un alto grado de control y análisis para que este Sistema se desarrolle en forma efectiva y segura.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Monitorear el tráfico en la página web, esto nos permitirá rescatar información de las zonas donde hay mayor afluencia de compras de diversos productos, a fin de derivar la publicidad necesaria.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82854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D1A846-D787-4BBD-B3F8-0E2445D702D7}"/>
              </a:ext>
            </a:extLst>
          </p:cNvPr>
          <p:cNvSpPr>
            <a:spLocks noGrp="1"/>
          </p:cNvSpPr>
          <p:nvPr>
            <p:ph type="title"/>
          </p:nvPr>
        </p:nvSpPr>
        <p:spPr>
          <a:xfrm>
            <a:off x="4748519" y="2078373"/>
            <a:ext cx="2694962" cy="1151965"/>
          </a:xfrm>
        </p:spPr>
        <p:txBody>
          <a:bodyPr/>
          <a:lstStyle/>
          <a:p>
            <a:r>
              <a:rPr lang="es-PE" dirty="0"/>
              <a:t>GRACIAS</a:t>
            </a:r>
            <a:endParaRPr lang="es-ES" dirty="0"/>
          </a:p>
        </p:txBody>
      </p:sp>
    </p:spTree>
    <p:extLst>
      <p:ext uri="{BB962C8B-B14F-4D97-AF65-F5344CB8AC3E}">
        <p14:creationId xmlns:p14="http://schemas.microsoft.com/office/powerpoint/2010/main" val="376380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B81A21-00E2-448C-BC4B-E08FC3743B40}"/>
              </a:ext>
            </a:extLst>
          </p:cNvPr>
          <p:cNvSpPr>
            <a:spLocks noGrp="1"/>
          </p:cNvSpPr>
          <p:nvPr>
            <p:ph type="title"/>
          </p:nvPr>
        </p:nvSpPr>
        <p:spPr/>
        <p:txBody>
          <a:bodyPr/>
          <a:lstStyle/>
          <a:p>
            <a:r>
              <a:rPr lang="es-PE" dirty="0"/>
              <a:t>DENTRO DEL ALCANCE</a:t>
            </a:r>
            <a:endParaRPr lang="es-ES" dirty="0"/>
          </a:p>
        </p:txBody>
      </p:sp>
      <p:sp>
        <p:nvSpPr>
          <p:cNvPr id="3" name="Marcador de contenido 2">
            <a:extLst>
              <a:ext uri="{FF2B5EF4-FFF2-40B4-BE49-F238E27FC236}">
                <a16:creationId xmlns:a16="http://schemas.microsoft.com/office/drawing/2014/main" id="{384F2B79-767C-4367-BEED-35D97C3EDCDC}"/>
              </a:ext>
            </a:extLst>
          </p:cNvPr>
          <p:cNvSpPr>
            <a:spLocks noGrp="1"/>
          </p:cNvSpPr>
          <p:nvPr>
            <p:ph sz="quarter" idx="13"/>
          </p:nvPr>
        </p:nvSpPr>
        <p:spPr/>
        <p:txBody>
          <a:bodyPr>
            <a:normAutofit fontScale="92500" lnSpcReduction="20000"/>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Módulo de registro de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Mypes</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 La empresa que desea suscribirse a nuestro Marketplace donde podrá ofertar sus productos.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Módulo de registro de cliente - Busca registrar clientes donde este va a poder realizar y administrar sus pedidos que haga dentro del Marketplace UTP.</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Módulo de catálogo de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Mypes</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 El cliente podrá visualizar todas las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Mypes</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que ofertan sus productos.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Módulo de catálogo de productos - El cliente puede visualizar todos los productos que oferta una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en específico.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Módulo de administración de productos - La </a:t>
            </a:r>
            <a:r>
              <a:rPr lang="es-PE" sz="1800" dirty="0" err="1">
                <a:effectLst/>
                <a:latin typeface="Times New Roman" panose="02020603050405020304" pitchFamily="18" charset="0"/>
                <a:ea typeface="Calibri" panose="020F0502020204030204" pitchFamily="34" charset="0"/>
                <a:cs typeface="Times New Roman" panose="02020603050405020304" pitchFamily="18" charset="0"/>
              </a:rPr>
              <a:t>mype</a:t>
            </a:r>
            <a:r>
              <a:rPr lang="es-PE" sz="1800" dirty="0">
                <a:effectLst/>
                <a:latin typeface="Times New Roman" panose="02020603050405020304" pitchFamily="18" charset="0"/>
                <a:ea typeface="Calibri" panose="020F0502020204030204" pitchFamily="34" charset="0"/>
                <a:cs typeface="Times New Roman" panose="02020603050405020304" pitchFamily="18" charset="0"/>
              </a:rPr>
              <a:t> accederá a su cuenta y podrá agregar nuevos productos y retirar otros que no tenga disponibles.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3812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C096A0-FC00-400D-8DB4-B40E711FFAF4}"/>
              </a:ext>
            </a:extLst>
          </p:cNvPr>
          <p:cNvSpPr>
            <a:spLocks noGrp="1"/>
          </p:cNvSpPr>
          <p:nvPr>
            <p:ph type="title"/>
          </p:nvPr>
        </p:nvSpPr>
        <p:spPr/>
        <p:txBody>
          <a:bodyPr/>
          <a:lstStyle/>
          <a:p>
            <a:r>
              <a:rPr lang="es-PE" dirty="0"/>
              <a:t>FUERA DEL ALCANCE</a:t>
            </a:r>
            <a:endParaRPr lang="es-ES" dirty="0"/>
          </a:p>
        </p:txBody>
      </p:sp>
      <p:sp>
        <p:nvSpPr>
          <p:cNvPr id="3" name="Marcador de contenido 2">
            <a:extLst>
              <a:ext uri="{FF2B5EF4-FFF2-40B4-BE49-F238E27FC236}">
                <a16:creationId xmlns:a16="http://schemas.microsoft.com/office/drawing/2014/main" id="{C8F24720-B944-4C01-BFC1-2B9B0CECFBB6}"/>
              </a:ext>
            </a:extLst>
          </p:cNvPr>
          <p:cNvSpPr>
            <a:spLocks noGrp="1"/>
          </p:cNvSpPr>
          <p:nvPr>
            <p:ph sz="quarter" idx="13"/>
          </p:nvPr>
        </p:nvSpPr>
        <p:spPr/>
        <p:txBody>
          <a:bodyPr>
            <a:normAutofit fontScale="92500"/>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El sistema no contará con un sistema de pago, ya que el pago se realizará a contra entrega.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El tráfico de red a la que se pueda someter durante determinados periodos de tiempo puede producir la caída del sistema.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La falta de actualización del stock físico de la empresa en la aplicación web, lo que puede ocasionar problemas al momento de que el cliente realice una compra.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El cliente no va a poder dar un seguimiento del pedido, solo podrá registrar su pedido y se le informará mediante correo o llamada la fecha y hora donde le llegará su pedido.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6440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A8351C-B1E9-4107-BDB3-A0B91F5CE6B2}"/>
              </a:ext>
            </a:extLst>
          </p:cNvPr>
          <p:cNvSpPr>
            <a:spLocks noGrp="1"/>
          </p:cNvSpPr>
          <p:nvPr>
            <p:ph type="title"/>
          </p:nvPr>
        </p:nvSpPr>
        <p:spPr/>
        <p:txBody>
          <a:bodyPr/>
          <a:lstStyle/>
          <a:p>
            <a:r>
              <a:rPr lang="es-PE" dirty="0"/>
              <a:t>LIMITACIONES</a:t>
            </a:r>
            <a:endParaRPr lang="es-ES" dirty="0"/>
          </a:p>
        </p:txBody>
      </p:sp>
      <p:sp>
        <p:nvSpPr>
          <p:cNvPr id="3" name="Marcador de contenido 2">
            <a:extLst>
              <a:ext uri="{FF2B5EF4-FFF2-40B4-BE49-F238E27FC236}">
                <a16:creationId xmlns:a16="http://schemas.microsoft.com/office/drawing/2014/main" id="{7550E34B-97B6-420B-944B-6B88AF902B73}"/>
              </a:ext>
            </a:extLst>
          </p:cNvPr>
          <p:cNvSpPr>
            <a:spLocks noGrp="1"/>
          </p:cNvSpPr>
          <p:nvPr>
            <p:ph sz="quarter" idx="13"/>
          </p:nvPr>
        </p:nvSpPr>
        <p:spPr/>
        <p:txBody>
          <a:bodyPr/>
          <a:lstStyle/>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La solución para presentar no cuenta con el soporte de un dominio en la web, por lo cual la accesibilidad está restringida al servidor local en el cual se instale.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Falta conocer a profundidad el uso de herramientas como JSP y SERVLETS para el desarrollo de la aplicación web.</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PE" sz="1800" dirty="0">
                <a:effectLst/>
                <a:latin typeface="Times New Roman" panose="02020603050405020304" pitchFamily="18" charset="0"/>
                <a:ea typeface="Calibri" panose="020F0502020204030204" pitchFamily="34" charset="0"/>
                <a:cs typeface="Times New Roman" panose="02020603050405020304" pitchFamily="18" charset="0"/>
              </a:rPr>
              <a:t>Para el desarrollo de la aplicación necesitamos un uso continuo de recursos de electricidad y conexión a internet, lo cual puede verse afecto por imprevistos en ambos servicios.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96558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102C2C-65E7-4055-8773-C612AF0DF98E}"/>
              </a:ext>
            </a:extLst>
          </p:cNvPr>
          <p:cNvSpPr>
            <a:spLocks noGrp="1"/>
          </p:cNvSpPr>
          <p:nvPr>
            <p:ph type="title"/>
          </p:nvPr>
        </p:nvSpPr>
        <p:spPr/>
        <p:txBody>
          <a:bodyPr>
            <a:normAutofit fontScale="90000"/>
          </a:bodyPr>
          <a:lstStyle/>
          <a:p>
            <a:r>
              <a:rPr lang="es-PE" dirty="0"/>
              <a:t>PLANTEAMIENTO DE ALTERNATIVAS DE SOLUCION</a:t>
            </a:r>
            <a:endParaRPr lang="es-ES" dirty="0"/>
          </a:p>
        </p:txBody>
      </p:sp>
      <p:sp>
        <p:nvSpPr>
          <p:cNvPr id="3" name="Marcador de contenido 2">
            <a:extLst>
              <a:ext uri="{FF2B5EF4-FFF2-40B4-BE49-F238E27FC236}">
                <a16:creationId xmlns:a16="http://schemas.microsoft.com/office/drawing/2014/main" id="{E9BFAEB8-247B-49B4-86DC-8ACBC2D22841}"/>
              </a:ext>
            </a:extLst>
          </p:cNvPr>
          <p:cNvSpPr>
            <a:spLocks noGrp="1"/>
          </p:cNvSpPr>
          <p:nvPr>
            <p:ph sz="quarter" idx="13"/>
          </p:nvPr>
        </p:nvSpPr>
        <p:spPr>
          <a:xfrm>
            <a:off x="685801" y="2046914"/>
            <a:ext cx="3659697" cy="662731"/>
          </a:xfrm>
        </p:spPr>
        <p:txBody>
          <a:bodyPr>
            <a:normAutofit/>
          </a:bodyPr>
          <a:lstStyle/>
          <a:p>
            <a:pPr marL="0" indent="0">
              <a:buNone/>
            </a:pPr>
            <a:r>
              <a:rPr lang="es-PE" dirty="0"/>
              <a:t>1. APLICACIÓN WEB MARKETPLACE:</a:t>
            </a:r>
            <a:endParaRPr lang="es-ES" dirty="0"/>
          </a:p>
          <a:p>
            <a:pPr marL="0" indent="0">
              <a:buNone/>
            </a:pPr>
            <a:endParaRPr lang="es-ES" dirty="0"/>
          </a:p>
        </p:txBody>
      </p:sp>
      <p:pic>
        <p:nvPicPr>
          <p:cNvPr id="4" name="Imagen 3" descr="Interfaz de usuario gráfica, Aplicación&#10;&#10;Descripción generada automáticamente">
            <a:extLst>
              <a:ext uri="{FF2B5EF4-FFF2-40B4-BE49-F238E27FC236}">
                <a16:creationId xmlns:a16="http://schemas.microsoft.com/office/drawing/2014/main" id="{81597675-8CB7-438F-BF94-1EF17A3112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4063" y="1837763"/>
            <a:ext cx="2909276" cy="3429611"/>
          </a:xfrm>
          <a:prstGeom prst="rect">
            <a:avLst/>
          </a:prstGeom>
        </p:spPr>
      </p:pic>
      <p:pic>
        <p:nvPicPr>
          <p:cNvPr id="5" name="Imagen 4" descr="Interfaz de usuario gráfica&#10;&#10;Descripción generada automáticamente">
            <a:extLst>
              <a:ext uri="{FF2B5EF4-FFF2-40B4-BE49-F238E27FC236}">
                <a16:creationId xmlns:a16="http://schemas.microsoft.com/office/drawing/2014/main" id="{9214852B-A3C3-4824-8DD3-8949136E19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3373" y="1837764"/>
            <a:ext cx="2909276" cy="3429611"/>
          </a:xfrm>
          <a:prstGeom prst="rect">
            <a:avLst/>
          </a:prstGeom>
        </p:spPr>
      </p:pic>
    </p:spTree>
    <p:extLst>
      <p:ext uri="{BB962C8B-B14F-4D97-AF65-F5344CB8AC3E}">
        <p14:creationId xmlns:p14="http://schemas.microsoft.com/office/powerpoint/2010/main" val="423057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9EAFB36-7C07-4C0F-BFD5-192CF526F514}"/>
              </a:ext>
            </a:extLst>
          </p:cNvPr>
          <p:cNvSpPr>
            <a:spLocks noGrp="1"/>
          </p:cNvSpPr>
          <p:nvPr>
            <p:ph sz="quarter" idx="13"/>
          </p:nvPr>
        </p:nvSpPr>
        <p:spPr>
          <a:xfrm>
            <a:off x="610300" y="452710"/>
            <a:ext cx="3928144" cy="587525"/>
          </a:xfrm>
        </p:spPr>
        <p:txBody>
          <a:bodyPr>
            <a:normAutofit/>
          </a:bodyPr>
          <a:lstStyle/>
          <a:p>
            <a:pPr marL="0" indent="0">
              <a:buNone/>
            </a:pPr>
            <a:r>
              <a:rPr lang="es-PE" dirty="0"/>
              <a:t>2. APLICACIÓN MOVIL MARKETPLACE:</a:t>
            </a:r>
            <a:endParaRPr lang="es-ES" dirty="0"/>
          </a:p>
        </p:txBody>
      </p:sp>
      <p:pic>
        <p:nvPicPr>
          <p:cNvPr id="4" name="Imagen 3" descr="Interfaz de usuario gráfica, Aplicación&#10;&#10;Descripción generada automáticamente">
            <a:extLst>
              <a:ext uri="{FF2B5EF4-FFF2-40B4-BE49-F238E27FC236}">
                <a16:creationId xmlns:a16="http://schemas.microsoft.com/office/drawing/2014/main" id="{9CCD0F48-C9E6-46C3-ABA4-E04DB623E8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470" y="1349098"/>
            <a:ext cx="2039573" cy="3615517"/>
          </a:xfrm>
          <a:prstGeom prst="rect">
            <a:avLst/>
          </a:prstGeom>
        </p:spPr>
      </p:pic>
      <p:pic>
        <p:nvPicPr>
          <p:cNvPr id="6" name="Imagen 5" descr="Tabla&#10;&#10;Descripción generada automáticamente con confianza media">
            <a:extLst>
              <a:ext uri="{FF2B5EF4-FFF2-40B4-BE49-F238E27FC236}">
                <a16:creationId xmlns:a16="http://schemas.microsoft.com/office/drawing/2014/main" id="{371C7A03-80D2-4B21-B53A-13DF48D92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6995" y="1356802"/>
            <a:ext cx="2039574" cy="3600110"/>
          </a:xfrm>
          <a:prstGeom prst="rect">
            <a:avLst/>
          </a:prstGeom>
        </p:spPr>
      </p:pic>
      <p:pic>
        <p:nvPicPr>
          <p:cNvPr id="7" name="Imagen 6" descr="Dibujo de ingeniería&#10;&#10;Descripción generada automáticamente con confianza media">
            <a:extLst>
              <a:ext uri="{FF2B5EF4-FFF2-40B4-BE49-F238E27FC236}">
                <a16:creationId xmlns:a16="http://schemas.microsoft.com/office/drawing/2014/main" id="{FA067951-2BCC-4055-8353-6CE38880D8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3521" y="1358900"/>
            <a:ext cx="2039574" cy="3600109"/>
          </a:xfrm>
          <a:prstGeom prst="rect">
            <a:avLst/>
          </a:prstGeom>
        </p:spPr>
      </p:pic>
    </p:spTree>
    <p:extLst>
      <p:ext uri="{BB962C8B-B14F-4D97-AF65-F5344CB8AC3E}">
        <p14:creationId xmlns:p14="http://schemas.microsoft.com/office/powerpoint/2010/main" val="411016427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vento principal">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TM04033927[[fn=Evento principal]]</Template>
  <TotalTime>207</TotalTime>
  <Words>1045</Words>
  <Application>Microsoft Office PowerPoint</Application>
  <PresentationFormat>Panorámica</PresentationFormat>
  <Paragraphs>94</Paragraphs>
  <Slides>43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43</vt:i4>
      </vt:variant>
    </vt:vector>
  </HeadingPairs>
  <TitlesOfParts>
    <vt:vector size="49" baseType="lpstr">
      <vt:lpstr>Arial</vt:lpstr>
      <vt:lpstr>Calibri</vt:lpstr>
      <vt:lpstr>Impact</vt:lpstr>
      <vt:lpstr>Times New Roman</vt:lpstr>
      <vt:lpstr>Wingdings</vt:lpstr>
      <vt:lpstr>Evento principal</vt:lpstr>
      <vt:lpstr>MARKETPLACE UTP</vt:lpstr>
      <vt:lpstr>Descripción del problema</vt:lpstr>
      <vt:lpstr>Objetivo general</vt:lpstr>
      <vt:lpstr>Objetivos especificos</vt:lpstr>
      <vt:lpstr>DENTRO DEL ALCANCE</vt:lpstr>
      <vt:lpstr>FUERA DEL ALCANCE</vt:lpstr>
      <vt:lpstr>LIMITACIONES</vt:lpstr>
      <vt:lpstr>PLANTEAMIENTO DE ALTERNATIVAS DE SOLUCION</vt:lpstr>
      <vt:lpstr>Presentación de PowerPoint</vt:lpstr>
      <vt:lpstr>Presentación de PowerPoint</vt:lpstr>
      <vt:lpstr>REQUISITOS FUNCIONALES</vt:lpstr>
      <vt:lpstr>REQUISITOS NO FUNCIONALES</vt:lpstr>
      <vt:lpstr>CASO DE USO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MODELO CONCEPTUAL</vt:lpstr>
      <vt:lpstr>DISEÑO DE CLASES</vt:lpstr>
      <vt:lpstr>MODELO ENTIDAD RELACION</vt:lpstr>
      <vt:lpstr>DISEÑO FISICO</vt:lpstr>
      <vt:lpstr>ORGANIZACIÓN DE PAQUETES</vt:lpstr>
      <vt:lpstr>CONCLUSIONES</vt:lpstr>
      <vt:lpstr>RECOMENDACIONES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MARKETPLACE UTP</dc:title>
  <dc:creator>ALUMNO - EDICZON CLOONEY MAYTA MAMANI</dc:creator>
  <cp:lastModifiedBy>ALUMNO - EDICZON CLOONEY MAYTA MAMANI</cp:lastModifiedBy>
  <cp:revision>4</cp:revision>
  <dcterms:created xsi:type="dcterms:W3CDTF">2021-12-10T13:06:50Z</dcterms:created>
  <dcterms:modified xsi:type="dcterms:W3CDTF">2021-12-10T19:49:42Z</dcterms:modified>
</cp:coreProperties>
</file>

<file path=docProps/thumbnail.jpeg>
</file>